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290" r:id="rId3"/>
    <p:sldId id="277" r:id="rId4"/>
    <p:sldId id="292" r:id="rId5"/>
    <p:sldId id="295" r:id="rId6"/>
    <p:sldId id="296" r:id="rId7"/>
    <p:sldId id="281" r:id="rId8"/>
    <p:sldId id="287" r:id="rId9"/>
    <p:sldId id="279" r:id="rId10"/>
    <p:sldId id="291" r:id="rId11"/>
    <p:sldId id="288" r:id="rId12"/>
    <p:sldId id="283" r:id="rId13"/>
    <p:sldId id="284" r:id="rId14"/>
    <p:sldId id="280" r:id="rId15"/>
    <p:sldId id="282" r:id="rId16"/>
    <p:sldId id="289" r:id="rId17"/>
    <p:sldId id="285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2850"/>
    <a:srgbClr val="36D7B7"/>
    <a:srgbClr val="9B59B6"/>
    <a:srgbClr val="F2784B"/>
    <a:srgbClr val="D2527F"/>
    <a:srgbClr val="DADFE1"/>
    <a:srgbClr val="D64541"/>
    <a:srgbClr val="AD2D5B"/>
    <a:srgbClr val="C63468"/>
    <a:srgbClr val="D256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94" y="62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F8D94-647B-4F9F-AA9E-2D938D422E3B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47020-7792-4F45-A2F2-9D0B8074F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165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C6EDB3-F742-4DC9-BE06-69426632385D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5BF50-B49B-4853-A573-925571B59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8487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84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3345" y="424868"/>
            <a:ext cx="105156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36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 smtClean="0"/>
              <a:t>LOREM IPSUM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37989" y="6356354"/>
            <a:ext cx="3115811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www.domain.com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4"/>
            <a:ext cx="2743200" cy="365125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D7FBCD5-A183-468F-86D5-E20CBF3982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3345" y="1024174"/>
            <a:ext cx="4800600" cy="4286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000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REPLACE THIS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8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www.domain.com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BCD5-A183-468F-86D5-E20CBF3982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5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www.domain.com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FBCD5-A183-468F-86D5-E20CBF39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21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62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2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gif"/><Relationship Id="rId12" Type="http://schemas.openxmlformats.org/officeDocument/2006/relationships/image" Target="../media/image57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png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50983" y="3254576"/>
            <a:ext cx="6493337" cy="707886"/>
          </a:xfrm>
          <a:prstGeom prst="rect">
            <a:avLst/>
          </a:prstGeom>
          <a:noFill/>
          <a:effectLst>
            <a:outerShdw blurRad="25400" dist="38100" dir="2400000" algn="ctr" rotWithShape="0">
              <a:srgbClr val="000000">
                <a:alpha val="1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DMG Assignment Part-2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0984" y="3962462"/>
            <a:ext cx="552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Clustering, Analysis, Insights, Stakeholders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869835" y="2274372"/>
            <a:ext cx="930510" cy="909717"/>
            <a:chOff x="904875" y="1371600"/>
            <a:chExt cx="284163" cy="277813"/>
          </a:xfrm>
          <a:solidFill>
            <a:sysClr val="window" lastClr="FFFFFF"/>
          </a:solidFill>
          <a:effectLst>
            <a:outerShdw blurRad="25400" dist="38100" dir="2400000" algn="ctr" rotWithShape="0">
              <a:srgbClr val="000000">
                <a:alpha val="10000"/>
              </a:srgbClr>
            </a:outerShdw>
          </a:effectLst>
        </p:grpSpPr>
        <p:sp>
          <p:nvSpPr>
            <p:cNvPr id="17" name="Freeform 1822"/>
            <p:cNvSpPr>
              <a:spLocks/>
            </p:cNvSpPr>
            <p:nvPr/>
          </p:nvSpPr>
          <p:spPr bwMode="auto">
            <a:xfrm>
              <a:off x="1047750" y="1481138"/>
              <a:ext cx="141288" cy="161925"/>
            </a:xfrm>
            <a:custGeom>
              <a:avLst/>
              <a:gdLst>
                <a:gd name="T0" fmla="*/ 251 w 354"/>
                <a:gd name="T1" fmla="*/ 11 h 404"/>
                <a:gd name="T2" fmla="*/ 244 w 354"/>
                <a:gd name="T3" fmla="*/ 3 h 404"/>
                <a:gd name="T4" fmla="*/ 234 w 354"/>
                <a:gd name="T5" fmla="*/ 0 h 404"/>
                <a:gd name="T6" fmla="*/ 233 w 354"/>
                <a:gd name="T7" fmla="*/ 0 h 404"/>
                <a:gd name="T8" fmla="*/ 230 w 354"/>
                <a:gd name="T9" fmla="*/ 0 h 404"/>
                <a:gd name="T10" fmla="*/ 228 w 354"/>
                <a:gd name="T11" fmla="*/ 0 h 404"/>
                <a:gd name="T12" fmla="*/ 225 w 354"/>
                <a:gd name="T13" fmla="*/ 1 h 404"/>
                <a:gd name="T14" fmla="*/ 225 w 354"/>
                <a:gd name="T15" fmla="*/ 1 h 404"/>
                <a:gd name="T16" fmla="*/ 225 w 354"/>
                <a:gd name="T17" fmla="*/ 1 h 404"/>
                <a:gd name="T18" fmla="*/ 216 w 354"/>
                <a:gd name="T19" fmla="*/ 4 h 404"/>
                <a:gd name="T20" fmla="*/ 210 w 354"/>
                <a:gd name="T21" fmla="*/ 12 h 404"/>
                <a:gd name="T22" fmla="*/ 130 w 354"/>
                <a:gd name="T23" fmla="*/ 142 h 404"/>
                <a:gd name="T24" fmla="*/ 128 w 354"/>
                <a:gd name="T25" fmla="*/ 151 h 404"/>
                <a:gd name="T26" fmla="*/ 130 w 354"/>
                <a:gd name="T27" fmla="*/ 161 h 404"/>
                <a:gd name="T28" fmla="*/ 136 w 354"/>
                <a:gd name="T29" fmla="*/ 168 h 404"/>
                <a:gd name="T30" fmla="*/ 146 w 354"/>
                <a:gd name="T31" fmla="*/ 174 h 404"/>
                <a:gd name="T32" fmla="*/ 158 w 354"/>
                <a:gd name="T33" fmla="*/ 174 h 404"/>
                <a:gd name="T34" fmla="*/ 169 w 354"/>
                <a:gd name="T35" fmla="*/ 168 h 404"/>
                <a:gd name="T36" fmla="*/ 216 w 354"/>
                <a:gd name="T37" fmla="*/ 94 h 404"/>
                <a:gd name="T38" fmla="*/ 213 w 354"/>
                <a:gd name="T39" fmla="*/ 138 h 404"/>
                <a:gd name="T40" fmla="*/ 203 w 354"/>
                <a:gd name="T41" fmla="*/ 181 h 404"/>
                <a:gd name="T42" fmla="*/ 185 w 354"/>
                <a:gd name="T43" fmla="*/ 222 h 404"/>
                <a:gd name="T44" fmla="*/ 163 w 354"/>
                <a:gd name="T45" fmla="*/ 258 h 404"/>
                <a:gd name="T46" fmla="*/ 134 w 354"/>
                <a:gd name="T47" fmla="*/ 291 h 404"/>
                <a:gd name="T48" fmla="*/ 100 w 354"/>
                <a:gd name="T49" fmla="*/ 319 h 404"/>
                <a:gd name="T50" fmla="*/ 61 w 354"/>
                <a:gd name="T51" fmla="*/ 341 h 404"/>
                <a:gd name="T52" fmla="*/ 18 w 354"/>
                <a:gd name="T53" fmla="*/ 356 h 404"/>
                <a:gd name="T54" fmla="*/ 10 w 354"/>
                <a:gd name="T55" fmla="*/ 360 h 404"/>
                <a:gd name="T56" fmla="*/ 3 w 354"/>
                <a:gd name="T57" fmla="*/ 368 h 404"/>
                <a:gd name="T58" fmla="*/ 0 w 354"/>
                <a:gd name="T59" fmla="*/ 376 h 404"/>
                <a:gd name="T60" fmla="*/ 1 w 354"/>
                <a:gd name="T61" fmla="*/ 385 h 404"/>
                <a:gd name="T62" fmla="*/ 4 w 354"/>
                <a:gd name="T63" fmla="*/ 393 h 404"/>
                <a:gd name="T64" fmla="*/ 9 w 354"/>
                <a:gd name="T65" fmla="*/ 399 h 404"/>
                <a:gd name="T66" fmla="*/ 16 w 354"/>
                <a:gd name="T67" fmla="*/ 402 h 404"/>
                <a:gd name="T68" fmla="*/ 24 w 354"/>
                <a:gd name="T69" fmla="*/ 404 h 404"/>
                <a:gd name="T70" fmla="*/ 30 w 354"/>
                <a:gd name="T71" fmla="*/ 403 h 404"/>
                <a:gd name="T72" fmla="*/ 55 w 354"/>
                <a:gd name="T73" fmla="*/ 394 h 404"/>
                <a:gd name="T74" fmla="*/ 81 w 354"/>
                <a:gd name="T75" fmla="*/ 385 h 404"/>
                <a:gd name="T76" fmla="*/ 104 w 354"/>
                <a:gd name="T77" fmla="*/ 373 h 404"/>
                <a:gd name="T78" fmla="*/ 126 w 354"/>
                <a:gd name="T79" fmla="*/ 360 h 404"/>
                <a:gd name="T80" fmla="*/ 166 w 354"/>
                <a:gd name="T81" fmla="*/ 327 h 404"/>
                <a:gd name="T82" fmla="*/ 200 w 354"/>
                <a:gd name="T83" fmla="*/ 289 h 404"/>
                <a:gd name="T84" fmla="*/ 227 w 354"/>
                <a:gd name="T85" fmla="*/ 246 h 404"/>
                <a:gd name="T86" fmla="*/ 247 w 354"/>
                <a:gd name="T87" fmla="*/ 200 h 404"/>
                <a:gd name="T88" fmla="*/ 259 w 354"/>
                <a:gd name="T89" fmla="*/ 149 h 404"/>
                <a:gd name="T90" fmla="*/ 264 w 354"/>
                <a:gd name="T91" fmla="*/ 97 h 404"/>
                <a:gd name="T92" fmla="*/ 316 w 354"/>
                <a:gd name="T93" fmla="*/ 155 h 404"/>
                <a:gd name="T94" fmla="*/ 325 w 354"/>
                <a:gd name="T95" fmla="*/ 158 h 404"/>
                <a:gd name="T96" fmla="*/ 333 w 354"/>
                <a:gd name="T97" fmla="*/ 159 h 404"/>
                <a:gd name="T98" fmla="*/ 342 w 354"/>
                <a:gd name="T99" fmla="*/ 156 h 404"/>
                <a:gd name="T100" fmla="*/ 349 w 354"/>
                <a:gd name="T101" fmla="*/ 149 h 404"/>
                <a:gd name="T102" fmla="*/ 353 w 354"/>
                <a:gd name="T103" fmla="*/ 140 h 404"/>
                <a:gd name="T104" fmla="*/ 353 w 354"/>
                <a:gd name="T105" fmla="*/ 131 h 404"/>
                <a:gd name="T106" fmla="*/ 351 w 354"/>
                <a:gd name="T107" fmla="*/ 12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54" h="404">
                  <a:moveTo>
                    <a:pt x="348" y="118"/>
                  </a:moveTo>
                  <a:lnTo>
                    <a:pt x="251" y="11"/>
                  </a:lnTo>
                  <a:lnTo>
                    <a:pt x="247" y="7"/>
                  </a:lnTo>
                  <a:lnTo>
                    <a:pt x="244" y="3"/>
                  </a:lnTo>
                  <a:lnTo>
                    <a:pt x="238" y="1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3" y="0"/>
                  </a:lnTo>
                  <a:lnTo>
                    <a:pt x="232" y="0"/>
                  </a:lnTo>
                  <a:lnTo>
                    <a:pt x="230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7" y="0"/>
                  </a:lnTo>
                  <a:lnTo>
                    <a:pt x="225" y="1"/>
                  </a:lnTo>
                  <a:lnTo>
                    <a:pt x="225" y="1"/>
                  </a:lnTo>
                  <a:lnTo>
                    <a:pt x="225" y="1"/>
                  </a:lnTo>
                  <a:lnTo>
                    <a:pt x="225" y="1"/>
                  </a:lnTo>
                  <a:lnTo>
                    <a:pt x="225" y="1"/>
                  </a:lnTo>
                  <a:lnTo>
                    <a:pt x="221" y="2"/>
                  </a:lnTo>
                  <a:lnTo>
                    <a:pt x="216" y="4"/>
                  </a:lnTo>
                  <a:lnTo>
                    <a:pt x="213" y="8"/>
                  </a:lnTo>
                  <a:lnTo>
                    <a:pt x="210" y="12"/>
                  </a:lnTo>
                  <a:lnTo>
                    <a:pt x="131" y="138"/>
                  </a:lnTo>
                  <a:lnTo>
                    <a:pt x="130" y="142"/>
                  </a:lnTo>
                  <a:lnTo>
                    <a:pt x="128" y="147"/>
                  </a:lnTo>
                  <a:lnTo>
                    <a:pt x="128" y="151"/>
                  </a:lnTo>
                  <a:lnTo>
                    <a:pt x="129" y="157"/>
                  </a:lnTo>
                  <a:lnTo>
                    <a:pt x="130" y="161"/>
                  </a:lnTo>
                  <a:lnTo>
                    <a:pt x="132" y="164"/>
                  </a:lnTo>
                  <a:lnTo>
                    <a:pt x="136" y="168"/>
                  </a:lnTo>
                  <a:lnTo>
                    <a:pt x="140" y="171"/>
                  </a:lnTo>
                  <a:lnTo>
                    <a:pt x="146" y="174"/>
                  </a:lnTo>
                  <a:lnTo>
                    <a:pt x="152" y="174"/>
                  </a:lnTo>
                  <a:lnTo>
                    <a:pt x="158" y="174"/>
                  </a:lnTo>
                  <a:lnTo>
                    <a:pt x="163" y="171"/>
                  </a:lnTo>
                  <a:lnTo>
                    <a:pt x="169" y="168"/>
                  </a:lnTo>
                  <a:lnTo>
                    <a:pt x="172" y="163"/>
                  </a:lnTo>
                  <a:lnTo>
                    <a:pt x="216" y="94"/>
                  </a:lnTo>
                  <a:lnTo>
                    <a:pt x="215" y="116"/>
                  </a:lnTo>
                  <a:lnTo>
                    <a:pt x="213" y="138"/>
                  </a:lnTo>
                  <a:lnTo>
                    <a:pt x="209" y="160"/>
                  </a:lnTo>
                  <a:lnTo>
                    <a:pt x="203" y="181"/>
                  </a:lnTo>
                  <a:lnTo>
                    <a:pt x="195" y="202"/>
                  </a:lnTo>
                  <a:lnTo>
                    <a:pt x="185" y="222"/>
                  </a:lnTo>
                  <a:lnTo>
                    <a:pt x="175" y="241"/>
                  </a:lnTo>
                  <a:lnTo>
                    <a:pt x="163" y="258"/>
                  </a:lnTo>
                  <a:lnTo>
                    <a:pt x="149" y="276"/>
                  </a:lnTo>
                  <a:lnTo>
                    <a:pt x="134" y="291"/>
                  </a:lnTo>
                  <a:lnTo>
                    <a:pt x="118" y="306"/>
                  </a:lnTo>
                  <a:lnTo>
                    <a:pt x="100" y="319"/>
                  </a:lnTo>
                  <a:lnTo>
                    <a:pt x="82" y="331"/>
                  </a:lnTo>
                  <a:lnTo>
                    <a:pt x="61" y="341"/>
                  </a:lnTo>
                  <a:lnTo>
                    <a:pt x="40" y="349"/>
                  </a:lnTo>
                  <a:lnTo>
                    <a:pt x="18" y="356"/>
                  </a:lnTo>
                  <a:lnTo>
                    <a:pt x="13" y="358"/>
                  </a:lnTo>
                  <a:lnTo>
                    <a:pt x="10" y="360"/>
                  </a:lnTo>
                  <a:lnTo>
                    <a:pt x="5" y="363"/>
                  </a:lnTo>
                  <a:lnTo>
                    <a:pt x="3" y="368"/>
                  </a:lnTo>
                  <a:lnTo>
                    <a:pt x="1" y="371"/>
                  </a:lnTo>
                  <a:lnTo>
                    <a:pt x="0" y="376"/>
                  </a:lnTo>
                  <a:lnTo>
                    <a:pt x="0" y="381"/>
                  </a:lnTo>
                  <a:lnTo>
                    <a:pt x="1" y="385"/>
                  </a:lnTo>
                  <a:lnTo>
                    <a:pt x="2" y="390"/>
                  </a:lnTo>
                  <a:lnTo>
                    <a:pt x="4" y="393"/>
                  </a:lnTo>
                  <a:lnTo>
                    <a:pt x="7" y="396"/>
                  </a:lnTo>
                  <a:lnTo>
                    <a:pt x="9" y="399"/>
                  </a:lnTo>
                  <a:lnTo>
                    <a:pt x="12" y="401"/>
                  </a:lnTo>
                  <a:lnTo>
                    <a:pt x="16" y="402"/>
                  </a:lnTo>
                  <a:lnTo>
                    <a:pt x="20" y="403"/>
                  </a:lnTo>
                  <a:lnTo>
                    <a:pt x="24" y="404"/>
                  </a:lnTo>
                  <a:lnTo>
                    <a:pt x="26" y="403"/>
                  </a:lnTo>
                  <a:lnTo>
                    <a:pt x="30" y="403"/>
                  </a:lnTo>
                  <a:lnTo>
                    <a:pt x="43" y="399"/>
                  </a:lnTo>
                  <a:lnTo>
                    <a:pt x="55" y="394"/>
                  </a:lnTo>
                  <a:lnTo>
                    <a:pt x="68" y="390"/>
                  </a:lnTo>
                  <a:lnTo>
                    <a:pt x="81" y="385"/>
                  </a:lnTo>
                  <a:lnTo>
                    <a:pt x="92" y="379"/>
                  </a:lnTo>
                  <a:lnTo>
                    <a:pt x="104" y="373"/>
                  </a:lnTo>
                  <a:lnTo>
                    <a:pt x="115" y="367"/>
                  </a:lnTo>
                  <a:lnTo>
                    <a:pt x="126" y="360"/>
                  </a:lnTo>
                  <a:lnTo>
                    <a:pt x="147" y="344"/>
                  </a:lnTo>
                  <a:lnTo>
                    <a:pt x="166" y="327"/>
                  </a:lnTo>
                  <a:lnTo>
                    <a:pt x="183" y="309"/>
                  </a:lnTo>
                  <a:lnTo>
                    <a:pt x="200" y="289"/>
                  </a:lnTo>
                  <a:lnTo>
                    <a:pt x="214" y="268"/>
                  </a:lnTo>
                  <a:lnTo>
                    <a:pt x="227" y="246"/>
                  </a:lnTo>
                  <a:lnTo>
                    <a:pt x="238" y="223"/>
                  </a:lnTo>
                  <a:lnTo>
                    <a:pt x="247" y="200"/>
                  </a:lnTo>
                  <a:lnTo>
                    <a:pt x="255" y="174"/>
                  </a:lnTo>
                  <a:lnTo>
                    <a:pt x="259" y="149"/>
                  </a:lnTo>
                  <a:lnTo>
                    <a:pt x="263" y="124"/>
                  </a:lnTo>
                  <a:lnTo>
                    <a:pt x="264" y="97"/>
                  </a:lnTo>
                  <a:lnTo>
                    <a:pt x="312" y="151"/>
                  </a:lnTo>
                  <a:lnTo>
                    <a:pt x="316" y="155"/>
                  </a:lnTo>
                  <a:lnTo>
                    <a:pt x="320" y="157"/>
                  </a:lnTo>
                  <a:lnTo>
                    <a:pt x="325" y="158"/>
                  </a:lnTo>
                  <a:lnTo>
                    <a:pt x="329" y="159"/>
                  </a:lnTo>
                  <a:lnTo>
                    <a:pt x="333" y="159"/>
                  </a:lnTo>
                  <a:lnTo>
                    <a:pt x="338" y="158"/>
                  </a:lnTo>
                  <a:lnTo>
                    <a:pt x="342" y="156"/>
                  </a:lnTo>
                  <a:lnTo>
                    <a:pt x="347" y="152"/>
                  </a:lnTo>
                  <a:lnTo>
                    <a:pt x="349" y="149"/>
                  </a:lnTo>
                  <a:lnTo>
                    <a:pt x="352" y="145"/>
                  </a:lnTo>
                  <a:lnTo>
                    <a:pt x="353" y="140"/>
                  </a:lnTo>
                  <a:lnTo>
                    <a:pt x="354" y="136"/>
                  </a:lnTo>
                  <a:lnTo>
                    <a:pt x="353" y="131"/>
                  </a:lnTo>
                  <a:lnTo>
                    <a:pt x="352" y="127"/>
                  </a:lnTo>
                  <a:lnTo>
                    <a:pt x="351" y="123"/>
                  </a:lnTo>
                  <a:lnTo>
                    <a:pt x="348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8" name="Freeform 1823"/>
            <p:cNvSpPr>
              <a:spLocks/>
            </p:cNvSpPr>
            <p:nvPr/>
          </p:nvSpPr>
          <p:spPr bwMode="auto">
            <a:xfrm>
              <a:off x="944563" y="1371600"/>
              <a:ext cx="180975" cy="85725"/>
            </a:xfrm>
            <a:custGeom>
              <a:avLst/>
              <a:gdLst>
                <a:gd name="T0" fmla="*/ 424 w 458"/>
                <a:gd name="T1" fmla="*/ 213 h 215"/>
                <a:gd name="T2" fmla="*/ 438 w 458"/>
                <a:gd name="T3" fmla="*/ 214 h 215"/>
                <a:gd name="T4" fmla="*/ 450 w 458"/>
                <a:gd name="T5" fmla="*/ 210 h 215"/>
                <a:gd name="T6" fmla="*/ 457 w 458"/>
                <a:gd name="T7" fmla="*/ 197 h 215"/>
                <a:gd name="T8" fmla="*/ 457 w 458"/>
                <a:gd name="T9" fmla="*/ 184 h 215"/>
                <a:gd name="T10" fmla="*/ 442 w 458"/>
                <a:gd name="T11" fmla="*/ 163 h 215"/>
                <a:gd name="T12" fmla="*/ 409 w 458"/>
                <a:gd name="T13" fmla="*/ 132 h 215"/>
                <a:gd name="T14" fmla="*/ 370 w 458"/>
                <a:gd name="T15" fmla="*/ 107 h 215"/>
                <a:gd name="T16" fmla="*/ 329 w 458"/>
                <a:gd name="T17" fmla="*/ 87 h 215"/>
                <a:gd name="T18" fmla="*/ 285 w 458"/>
                <a:gd name="T19" fmla="*/ 74 h 215"/>
                <a:gd name="T20" fmla="*/ 239 w 458"/>
                <a:gd name="T21" fmla="*/ 67 h 215"/>
                <a:gd name="T22" fmla="*/ 175 w 458"/>
                <a:gd name="T23" fmla="*/ 69 h 215"/>
                <a:gd name="T24" fmla="*/ 114 w 458"/>
                <a:gd name="T25" fmla="*/ 84 h 215"/>
                <a:gd name="T26" fmla="*/ 102 w 458"/>
                <a:gd name="T27" fmla="*/ 33 h 215"/>
                <a:gd name="T28" fmla="*/ 104 w 458"/>
                <a:gd name="T29" fmla="*/ 19 h 215"/>
                <a:gd name="T30" fmla="*/ 97 w 458"/>
                <a:gd name="T31" fmla="*/ 6 h 215"/>
                <a:gd name="T32" fmla="*/ 84 w 458"/>
                <a:gd name="T33" fmla="*/ 0 h 215"/>
                <a:gd name="T34" fmla="*/ 71 w 458"/>
                <a:gd name="T35" fmla="*/ 2 h 215"/>
                <a:gd name="T36" fmla="*/ 60 w 458"/>
                <a:gd name="T37" fmla="*/ 11 h 215"/>
                <a:gd name="T38" fmla="*/ 2 w 458"/>
                <a:gd name="T39" fmla="*/ 153 h 215"/>
                <a:gd name="T40" fmla="*/ 1 w 458"/>
                <a:gd name="T41" fmla="*/ 155 h 215"/>
                <a:gd name="T42" fmla="*/ 0 w 458"/>
                <a:gd name="T43" fmla="*/ 160 h 215"/>
                <a:gd name="T44" fmla="*/ 3 w 458"/>
                <a:gd name="T45" fmla="*/ 173 h 215"/>
                <a:gd name="T46" fmla="*/ 3 w 458"/>
                <a:gd name="T47" fmla="*/ 173 h 215"/>
                <a:gd name="T48" fmla="*/ 6 w 458"/>
                <a:gd name="T49" fmla="*/ 176 h 215"/>
                <a:gd name="T50" fmla="*/ 7 w 458"/>
                <a:gd name="T51" fmla="*/ 176 h 215"/>
                <a:gd name="T52" fmla="*/ 9 w 458"/>
                <a:gd name="T53" fmla="*/ 180 h 215"/>
                <a:gd name="T54" fmla="*/ 11 w 458"/>
                <a:gd name="T55" fmla="*/ 182 h 215"/>
                <a:gd name="T56" fmla="*/ 14 w 458"/>
                <a:gd name="T57" fmla="*/ 183 h 215"/>
                <a:gd name="T58" fmla="*/ 19 w 458"/>
                <a:gd name="T59" fmla="*/ 185 h 215"/>
                <a:gd name="T60" fmla="*/ 22 w 458"/>
                <a:gd name="T61" fmla="*/ 185 h 215"/>
                <a:gd name="T62" fmla="*/ 172 w 458"/>
                <a:gd name="T63" fmla="*/ 201 h 215"/>
                <a:gd name="T64" fmla="*/ 186 w 458"/>
                <a:gd name="T65" fmla="*/ 196 h 215"/>
                <a:gd name="T66" fmla="*/ 193 w 458"/>
                <a:gd name="T67" fmla="*/ 188 h 215"/>
                <a:gd name="T68" fmla="*/ 197 w 458"/>
                <a:gd name="T69" fmla="*/ 174 h 215"/>
                <a:gd name="T70" fmla="*/ 191 w 458"/>
                <a:gd name="T71" fmla="*/ 161 h 215"/>
                <a:gd name="T72" fmla="*/ 180 w 458"/>
                <a:gd name="T73" fmla="*/ 153 h 215"/>
                <a:gd name="T74" fmla="*/ 111 w 458"/>
                <a:gd name="T75" fmla="*/ 137 h 215"/>
                <a:gd name="T76" fmla="*/ 162 w 458"/>
                <a:gd name="T77" fmla="*/ 120 h 215"/>
                <a:gd name="T78" fmla="*/ 217 w 458"/>
                <a:gd name="T79" fmla="*/ 115 h 215"/>
                <a:gd name="T80" fmla="*/ 262 w 458"/>
                <a:gd name="T81" fmla="*/ 118 h 215"/>
                <a:gd name="T82" fmla="*/ 299 w 458"/>
                <a:gd name="T83" fmla="*/ 128 h 215"/>
                <a:gd name="T84" fmla="*/ 335 w 458"/>
                <a:gd name="T85" fmla="*/ 142 h 215"/>
                <a:gd name="T86" fmla="*/ 368 w 458"/>
                <a:gd name="T87" fmla="*/ 162 h 215"/>
                <a:gd name="T88" fmla="*/ 399 w 458"/>
                <a:gd name="T89" fmla="*/ 188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58" h="215">
                  <a:moveTo>
                    <a:pt x="416" y="206"/>
                  </a:moveTo>
                  <a:lnTo>
                    <a:pt x="420" y="211"/>
                  </a:lnTo>
                  <a:lnTo>
                    <a:pt x="424" y="213"/>
                  </a:lnTo>
                  <a:lnTo>
                    <a:pt x="430" y="214"/>
                  </a:lnTo>
                  <a:lnTo>
                    <a:pt x="434" y="215"/>
                  </a:lnTo>
                  <a:lnTo>
                    <a:pt x="438" y="214"/>
                  </a:lnTo>
                  <a:lnTo>
                    <a:pt x="443" y="214"/>
                  </a:lnTo>
                  <a:lnTo>
                    <a:pt x="446" y="212"/>
                  </a:lnTo>
                  <a:lnTo>
                    <a:pt x="450" y="210"/>
                  </a:lnTo>
                  <a:lnTo>
                    <a:pt x="453" y="206"/>
                  </a:lnTo>
                  <a:lnTo>
                    <a:pt x="456" y="202"/>
                  </a:lnTo>
                  <a:lnTo>
                    <a:pt x="457" y="197"/>
                  </a:lnTo>
                  <a:lnTo>
                    <a:pt x="458" y="193"/>
                  </a:lnTo>
                  <a:lnTo>
                    <a:pt x="458" y="189"/>
                  </a:lnTo>
                  <a:lnTo>
                    <a:pt x="457" y="184"/>
                  </a:lnTo>
                  <a:lnTo>
                    <a:pt x="455" y="180"/>
                  </a:lnTo>
                  <a:lnTo>
                    <a:pt x="453" y="175"/>
                  </a:lnTo>
                  <a:lnTo>
                    <a:pt x="442" y="163"/>
                  </a:lnTo>
                  <a:lnTo>
                    <a:pt x="432" y="152"/>
                  </a:lnTo>
                  <a:lnTo>
                    <a:pt x="420" y="142"/>
                  </a:lnTo>
                  <a:lnTo>
                    <a:pt x="409" y="132"/>
                  </a:lnTo>
                  <a:lnTo>
                    <a:pt x="397" y="123"/>
                  </a:lnTo>
                  <a:lnTo>
                    <a:pt x="383" y="115"/>
                  </a:lnTo>
                  <a:lnTo>
                    <a:pt x="370" y="107"/>
                  </a:lnTo>
                  <a:lnTo>
                    <a:pt x="357" y="100"/>
                  </a:lnTo>
                  <a:lnTo>
                    <a:pt x="344" y="94"/>
                  </a:lnTo>
                  <a:lnTo>
                    <a:pt x="329" y="87"/>
                  </a:lnTo>
                  <a:lnTo>
                    <a:pt x="315" y="83"/>
                  </a:lnTo>
                  <a:lnTo>
                    <a:pt x="299" y="78"/>
                  </a:lnTo>
                  <a:lnTo>
                    <a:pt x="285" y="74"/>
                  </a:lnTo>
                  <a:lnTo>
                    <a:pt x="270" y="72"/>
                  </a:lnTo>
                  <a:lnTo>
                    <a:pt x="254" y="69"/>
                  </a:lnTo>
                  <a:lnTo>
                    <a:pt x="239" y="67"/>
                  </a:lnTo>
                  <a:lnTo>
                    <a:pt x="217" y="67"/>
                  </a:lnTo>
                  <a:lnTo>
                    <a:pt x="196" y="67"/>
                  </a:lnTo>
                  <a:lnTo>
                    <a:pt x="175" y="69"/>
                  </a:lnTo>
                  <a:lnTo>
                    <a:pt x="154" y="74"/>
                  </a:lnTo>
                  <a:lnTo>
                    <a:pt x="134" y="78"/>
                  </a:lnTo>
                  <a:lnTo>
                    <a:pt x="114" y="84"/>
                  </a:lnTo>
                  <a:lnTo>
                    <a:pt x="94" y="91"/>
                  </a:lnTo>
                  <a:lnTo>
                    <a:pt x="75" y="100"/>
                  </a:lnTo>
                  <a:lnTo>
                    <a:pt x="102" y="33"/>
                  </a:lnTo>
                  <a:lnTo>
                    <a:pt x="104" y="28"/>
                  </a:lnTo>
                  <a:lnTo>
                    <a:pt x="104" y="23"/>
                  </a:lnTo>
                  <a:lnTo>
                    <a:pt x="104" y="19"/>
                  </a:lnTo>
                  <a:lnTo>
                    <a:pt x="102" y="14"/>
                  </a:lnTo>
                  <a:lnTo>
                    <a:pt x="99" y="11"/>
                  </a:lnTo>
                  <a:lnTo>
                    <a:pt x="97" y="6"/>
                  </a:lnTo>
                  <a:lnTo>
                    <a:pt x="93" y="4"/>
                  </a:lnTo>
                  <a:lnTo>
                    <a:pt x="88" y="2"/>
                  </a:lnTo>
                  <a:lnTo>
                    <a:pt x="84" y="0"/>
                  </a:lnTo>
                  <a:lnTo>
                    <a:pt x="80" y="0"/>
                  </a:lnTo>
                  <a:lnTo>
                    <a:pt x="75" y="1"/>
                  </a:lnTo>
                  <a:lnTo>
                    <a:pt x="71" y="2"/>
                  </a:lnTo>
                  <a:lnTo>
                    <a:pt x="66" y="4"/>
                  </a:lnTo>
                  <a:lnTo>
                    <a:pt x="63" y="6"/>
                  </a:lnTo>
                  <a:lnTo>
                    <a:pt x="60" y="11"/>
                  </a:lnTo>
                  <a:lnTo>
                    <a:pt x="58" y="14"/>
                  </a:lnTo>
                  <a:lnTo>
                    <a:pt x="2" y="152"/>
                  </a:lnTo>
                  <a:lnTo>
                    <a:pt x="2" y="153"/>
                  </a:lnTo>
                  <a:lnTo>
                    <a:pt x="2" y="153"/>
                  </a:lnTo>
                  <a:lnTo>
                    <a:pt x="1" y="154"/>
                  </a:lnTo>
                  <a:lnTo>
                    <a:pt x="1" y="155"/>
                  </a:lnTo>
                  <a:lnTo>
                    <a:pt x="1" y="158"/>
                  </a:lnTo>
                  <a:lnTo>
                    <a:pt x="1" y="160"/>
                  </a:lnTo>
                  <a:lnTo>
                    <a:pt x="0" y="160"/>
                  </a:lnTo>
                  <a:lnTo>
                    <a:pt x="0" y="161"/>
                  </a:lnTo>
                  <a:lnTo>
                    <a:pt x="1" y="167"/>
                  </a:lnTo>
                  <a:lnTo>
                    <a:pt x="3" y="173"/>
                  </a:lnTo>
                  <a:lnTo>
                    <a:pt x="3" y="173"/>
                  </a:lnTo>
                  <a:lnTo>
                    <a:pt x="3" y="173"/>
                  </a:lnTo>
                  <a:lnTo>
                    <a:pt x="3" y="173"/>
                  </a:lnTo>
                  <a:lnTo>
                    <a:pt x="3" y="174"/>
                  </a:lnTo>
                  <a:lnTo>
                    <a:pt x="5" y="175"/>
                  </a:lnTo>
                  <a:lnTo>
                    <a:pt x="6" y="176"/>
                  </a:lnTo>
                  <a:lnTo>
                    <a:pt x="6" y="176"/>
                  </a:lnTo>
                  <a:lnTo>
                    <a:pt x="7" y="176"/>
                  </a:lnTo>
                  <a:lnTo>
                    <a:pt x="7" y="176"/>
                  </a:lnTo>
                  <a:lnTo>
                    <a:pt x="7" y="178"/>
                  </a:lnTo>
                  <a:lnTo>
                    <a:pt x="8" y="179"/>
                  </a:lnTo>
                  <a:lnTo>
                    <a:pt x="9" y="180"/>
                  </a:lnTo>
                  <a:lnTo>
                    <a:pt x="10" y="180"/>
                  </a:lnTo>
                  <a:lnTo>
                    <a:pt x="10" y="181"/>
                  </a:lnTo>
                  <a:lnTo>
                    <a:pt x="11" y="182"/>
                  </a:lnTo>
                  <a:lnTo>
                    <a:pt x="13" y="182"/>
                  </a:lnTo>
                  <a:lnTo>
                    <a:pt x="13" y="182"/>
                  </a:lnTo>
                  <a:lnTo>
                    <a:pt x="14" y="183"/>
                  </a:lnTo>
                  <a:lnTo>
                    <a:pt x="17" y="184"/>
                  </a:lnTo>
                  <a:lnTo>
                    <a:pt x="18" y="185"/>
                  </a:lnTo>
                  <a:lnTo>
                    <a:pt x="19" y="185"/>
                  </a:lnTo>
                  <a:lnTo>
                    <a:pt x="19" y="185"/>
                  </a:lnTo>
                  <a:lnTo>
                    <a:pt x="21" y="185"/>
                  </a:lnTo>
                  <a:lnTo>
                    <a:pt x="22" y="185"/>
                  </a:lnTo>
                  <a:lnTo>
                    <a:pt x="170" y="201"/>
                  </a:lnTo>
                  <a:lnTo>
                    <a:pt x="171" y="201"/>
                  </a:lnTo>
                  <a:lnTo>
                    <a:pt x="172" y="201"/>
                  </a:lnTo>
                  <a:lnTo>
                    <a:pt x="177" y="200"/>
                  </a:lnTo>
                  <a:lnTo>
                    <a:pt x="181" y="199"/>
                  </a:lnTo>
                  <a:lnTo>
                    <a:pt x="186" y="196"/>
                  </a:lnTo>
                  <a:lnTo>
                    <a:pt x="189" y="194"/>
                  </a:lnTo>
                  <a:lnTo>
                    <a:pt x="191" y="191"/>
                  </a:lnTo>
                  <a:lnTo>
                    <a:pt x="193" y="188"/>
                  </a:lnTo>
                  <a:lnTo>
                    <a:pt x="196" y="183"/>
                  </a:lnTo>
                  <a:lnTo>
                    <a:pt x="197" y="179"/>
                  </a:lnTo>
                  <a:lnTo>
                    <a:pt x="197" y="174"/>
                  </a:lnTo>
                  <a:lnTo>
                    <a:pt x="196" y="169"/>
                  </a:lnTo>
                  <a:lnTo>
                    <a:pt x="193" y="165"/>
                  </a:lnTo>
                  <a:lnTo>
                    <a:pt x="191" y="161"/>
                  </a:lnTo>
                  <a:lnTo>
                    <a:pt x="188" y="158"/>
                  </a:lnTo>
                  <a:lnTo>
                    <a:pt x="183" y="155"/>
                  </a:lnTo>
                  <a:lnTo>
                    <a:pt x="180" y="153"/>
                  </a:lnTo>
                  <a:lnTo>
                    <a:pt x="175" y="152"/>
                  </a:lnTo>
                  <a:lnTo>
                    <a:pt x="94" y="144"/>
                  </a:lnTo>
                  <a:lnTo>
                    <a:pt x="111" y="137"/>
                  </a:lnTo>
                  <a:lnTo>
                    <a:pt x="127" y="130"/>
                  </a:lnTo>
                  <a:lnTo>
                    <a:pt x="145" y="125"/>
                  </a:lnTo>
                  <a:lnTo>
                    <a:pt x="162" y="120"/>
                  </a:lnTo>
                  <a:lnTo>
                    <a:pt x="180" y="118"/>
                  </a:lnTo>
                  <a:lnTo>
                    <a:pt x="198" y="116"/>
                  </a:lnTo>
                  <a:lnTo>
                    <a:pt x="217" y="115"/>
                  </a:lnTo>
                  <a:lnTo>
                    <a:pt x="235" y="116"/>
                  </a:lnTo>
                  <a:lnTo>
                    <a:pt x="249" y="117"/>
                  </a:lnTo>
                  <a:lnTo>
                    <a:pt x="262" y="118"/>
                  </a:lnTo>
                  <a:lnTo>
                    <a:pt x="274" y="121"/>
                  </a:lnTo>
                  <a:lnTo>
                    <a:pt x="287" y="123"/>
                  </a:lnTo>
                  <a:lnTo>
                    <a:pt x="299" y="128"/>
                  </a:lnTo>
                  <a:lnTo>
                    <a:pt x="311" y="132"/>
                  </a:lnTo>
                  <a:lnTo>
                    <a:pt x="324" y="137"/>
                  </a:lnTo>
                  <a:lnTo>
                    <a:pt x="335" y="142"/>
                  </a:lnTo>
                  <a:lnTo>
                    <a:pt x="347" y="149"/>
                  </a:lnTo>
                  <a:lnTo>
                    <a:pt x="358" y="155"/>
                  </a:lnTo>
                  <a:lnTo>
                    <a:pt x="368" y="162"/>
                  </a:lnTo>
                  <a:lnTo>
                    <a:pt x="379" y="170"/>
                  </a:lnTo>
                  <a:lnTo>
                    <a:pt x="389" y="179"/>
                  </a:lnTo>
                  <a:lnTo>
                    <a:pt x="399" y="188"/>
                  </a:lnTo>
                  <a:lnTo>
                    <a:pt x="408" y="196"/>
                  </a:lnTo>
                  <a:lnTo>
                    <a:pt x="416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9" name="Freeform 1824"/>
            <p:cNvSpPr>
              <a:spLocks/>
            </p:cNvSpPr>
            <p:nvPr/>
          </p:nvSpPr>
          <p:spPr bwMode="auto">
            <a:xfrm>
              <a:off x="904875" y="1476375"/>
              <a:ext cx="96838" cy="173038"/>
            </a:xfrm>
            <a:custGeom>
              <a:avLst/>
              <a:gdLst>
                <a:gd name="T0" fmla="*/ 178 w 245"/>
                <a:gd name="T1" fmla="*/ 244 h 438"/>
                <a:gd name="T2" fmla="*/ 171 w 245"/>
                <a:gd name="T3" fmla="*/ 237 h 438"/>
                <a:gd name="T4" fmla="*/ 163 w 245"/>
                <a:gd name="T5" fmla="*/ 234 h 438"/>
                <a:gd name="T6" fmla="*/ 153 w 245"/>
                <a:gd name="T7" fmla="*/ 235 h 438"/>
                <a:gd name="T8" fmla="*/ 144 w 245"/>
                <a:gd name="T9" fmla="*/ 238 h 438"/>
                <a:gd name="T10" fmla="*/ 139 w 245"/>
                <a:gd name="T11" fmla="*/ 246 h 438"/>
                <a:gd name="T12" fmla="*/ 135 w 245"/>
                <a:gd name="T13" fmla="*/ 254 h 438"/>
                <a:gd name="T14" fmla="*/ 135 w 245"/>
                <a:gd name="T15" fmla="*/ 264 h 438"/>
                <a:gd name="T16" fmla="*/ 172 w 245"/>
                <a:gd name="T17" fmla="*/ 343 h 438"/>
                <a:gd name="T18" fmla="*/ 142 w 245"/>
                <a:gd name="T19" fmla="*/ 322 h 438"/>
                <a:gd name="T20" fmla="*/ 116 w 245"/>
                <a:gd name="T21" fmla="*/ 297 h 438"/>
                <a:gd name="T22" fmla="*/ 93 w 245"/>
                <a:gd name="T23" fmla="*/ 267 h 438"/>
                <a:gd name="T24" fmla="*/ 75 w 245"/>
                <a:gd name="T25" fmla="*/ 235 h 438"/>
                <a:gd name="T26" fmla="*/ 64 w 245"/>
                <a:gd name="T27" fmla="*/ 211 h 438"/>
                <a:gd name="T28" fmla="*/ 56 w 245"/>
                <a:gd name="T29" fmla="*/ 185 h 438"/>
                <a:gd name="T30" fmla="*/ 50 w 245"/>
                <a:gd name="T31" fmla="*/ 160 h 438"/>
                <a:gd name="T32" fmla="*/ 48 w 245"/>
                <a:gd name="T33" fmla="*/ 134 h 438"/>
                <a:gd name="T34" fmla="*/ 47 w 245"/>
                <a:gd name="T35" fmla="*/ 108 h 438"/>
                <a:gd name="T36" fmla="*/ 49 w 245"/>
                <a:gd name="T37" fmla="*/ 82 h 438"/>
                <a:gd name="T38" fmla="*/ 55 w 245"/>
                <a:gd name="T39" fmla="*/ 57 h 438"/>
                <a:gd name="T40" fmla="*/ 63 w 245"/>
                <a:gd name="T41" fmla="*/ 32 h 438"/>
                <a:gd name="T42" fmla="*/ 64 w 245"/>
                <a:gd name="T43" fmla="*/ 23 h 438"/>
                <a:gd name="T44" fmla="*/ 61 w 245"/>
                <a:gd name="T45" fmla="*/ 14 h 438"/>
                <a:gd name="T46" fmla="*/ 56 w 245"/>
                <a:gd name="T47" fmla="*/ 6 h 438"/>
                <a:gd name="T48" fmla="*/ 47 w 245"/>
                <a:gd name="T49" fmla="*/ 1 h 438"/>
                <a:gd name="T50" fmla="*/ 38 w 245"/>
                <a:gd name="T51" fmla="*/ 0 h 438"/>
                <a:gd name="T52" fmla="*/ 29 w 245"/>
                <a:gd name="T53" fmla="*/ 2 h 438"/>
                <a:gd name="T54" fmla="*/ 22 w 245"/>
                <a:gd name="T55" fmla="*/ 8 h 438"/>
                <a:gd name="T56" fmla="*/ 17 w 245"/>
                <a:gd name="T57" fmla="*/ 16 h 438"/>
                <a:gd name="T58" fmla="*/ 8 w 245"/>
                <a:gd name="T59" fmla="*/ 46 h 438"/>
                <a:gd name="T60" fmla="*/ 2 w 245"/>
                <a:gd name="T61" fmla="*/ 76 h 438"/>
                <a:gd name="T62" fmla="*/ 0 w 245"/>
                <a:gd name="T63" fmla="*/ 107 h 438"/>
                <a:gd name="T64" fmla="*/ 0 w 245"/>
                <a:gd name="T65" fmla="*/ 137 h 438"/>
                <a:gd name="T66" fmla="*/ 3 w 245"/>
                <a:gd name="T67" fmla="*/ 167 h 438"/>
                <a:gd name="T68" fmla="*/ 10 w 245"/>
                <a:gd name="T69" fmla="*/ 197 h 438"/>
                <a:gd name="T70" fmla="*/ 19 w 245"/>
                <a:gd name="T71" fmla="*/ 227 h 438"/>
                <a:gd name="T72" fmla="*/ 32 w 245"/>
                <a:gd name="T73" fmla="*/ 256 h 438"/>
                <a:gd name="T74" fmla="*/ 53 w 245"/>
                <a:gd name="T75" fmla="*/ 293 h 438"/>
                <a:gd name="T76" fmla="*/ 78 w 245"/>
                <a:gd name="T77" fmla="*/ 325 h 438"/>
                <a:gd name="T78" fmla="*/ 108 w 245"/>
                <a:gd name="T79" fmla="*/ 355 h 438"/>
                <a:gd name="T80" fmla="*/ 141 w 245"/>
                <a:gd name="T81" fmla="*/ 381 h 438"/>
                <a:gd name="T82" fmla="*/ 65 w 245"/>
                <a:gd name="T83" fmla="*/ 393 h 438"/>
                <a:gd name="T84" fmla="*/ 57 w 245"/>
                <a:gd name="T85" fmla="*/ 397 h 438"/>
                <a:gd name="T86" fmla="*/ 52 w 245"/>
                <a:gd name="T87" fmla="*/ 404 h 438"/>
                <a:gd name="T88" fmla="*/ 49 w 245"/>
                <a:gd name="T89" fmla="*/ 413 h 438"/>
                <a:gd name="T90" fmla="*/ 50 w 245"/>
                <a:gd name="T91" fmla="*/ 423 h 438"/>
                <a:gd name="T92" fmla="*/ 55 w 245"/>
                <a:gd name="T93" fmla="*/ 429 h 438"/>
                <a:gd name="T94" fmla="*/ 61 w 245"/>
                <a:gd name="T95" fmla="*/ 435 h 438"/>
                <a:gd name="T96" fmla="*/ 69 w 245"/>
                <a:gd name="T97" fmla="*/ 438 h 438"/>
                <a:gd name="T98" fmla="*/ 75 w 245"/>
                <a:gd name="T99" fmla="*/ 438 h 438"/>
                <a:gd name="T100" fmla="*/ 224 w 245"/>
                <a:gd name="T101" fmla="*/ 417 h 438"/>
                <a:gd name="T102" fmla="*/ 225 w 245"/>
                <a:gd name="T103" fmla="*/ 417 h 438"/>
                <a:gd name="T104" fmla="*/ 227 w 245"/>
                <a:gd name="T105" fmla="*/ 415 h 438"/>
                <a:gd name="T106" fmla="*/ 236 w 245"/>
                <a:gd name="T107" fmla="*/ 411 h 438"/>
                <a:gd name="T108" fmla="*/ 241 w 245"/>
                <a:gd name="T109" fmla="*/ 405 h 438"/>
                <a:gd name="T110" fmla="*/ 245 w 245"/>
                <a:gd name="T111" fmla="*/ 394 h 438"/>
                <a:gd name="T112" fmla="*/ 243 w 245"/>
                <a:gd name="T113" fmla="*/ 38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438">
                  <a:moveTo>
                    <a:pt x="181" y="248"/>
                  </a:moveTo>
                  <a:lnTo>
                    <a:pt x="178" y="244"/>
                  </a:lnTo>
                  <a:lnTo>
                    <a:pt x="175" y="240"/>
                  </a:lnTo>
                  <a:lnTo>
                    <a:pt x="171" y="237"/>
                  </a:lnTo>
                  <a:lnTo>
                    <a:pt x="167" y="235"/>
                  </a:lnTo>
                  <a:lnTo>
                    <a:pt x="163" y="234"/>
                  </a:lnTo>
                  <a:lnTo>
                    <a:pt x="158" y="234"/>
                  </a:lnTo>
                  <a:lnTo>
                    <a:pt x="153" y="235"/>
                  </a:lnTo>
                  <a:lnTo>
                    <a:pt x="149" y="236"/>
                  </a:lnTo>
                  <a:lnTo>
                    <a:pt x="144" y="238"/>
                  </a:lnTo>
                  <a:lnTo>
                    <a:pt x="141" y="241"/>
                  </a:lnTo>
                  <a:lnTo>
                    <a:pt x="139" y="246"/>
                  </a:lnTo>
                  <a:lnTo>
                    <a:pt x="137" y="249"/>
                  </a:lnTo>
                  <a:lnTo>
                    <a:pt x="135" y="254"/>
                  </a:lnTo>
                  <a:lnTo>
                    <a:pt x="134" y="259"/>
                  </a:lnTo>
                  <a:lnTo>
                    <a:pt x="135" y="264"/>
                  </a:lnTo>
                  <a:lnTo>
                    <a:pt x="137" y="268"/>
                  </a:lnTo>
                  <a:lnTo>
                    <a:pt x="172" y="343"/>
                  </a:lnTo>
                  <a:lnTo>
                    <a:pt x="156" y="333"/>
                  </a:lnTo>
                  <a:lnTo>
                    <a:pt x="142" y="322"/>
                  </a:lnTo>
                  <a:lnTo>
                    <a:pt x="129" y="310"/>
                  </a:lnTo>
                  <a:lnTo>
                    <a:pt x="116" y="297"/>
                  </a:lnTo>
                  <a:lnTo>
                    <a:pt x="105" y="282"/>
                  </a:lnTo>
                  <a:lnTo>
                    <a:pt x="93" y="267"/>
                  </a:lnTo>
                  <a:lnTo>
                    <a:pt x="84" y="251"/>
                  </a:lnTo>
                  <a:lnTo>
                    <a:pt x="75" y="235"/>
                  </a:lnTo>
                  <a:lnTo>
                    <a:pt x="69" y="223"/>
                  </a:lnTo>
                  <a:lnTo>
                    <a:pt x="64" y="211"/>
                  </a:lnTo>
                  <a:lnTo>
                    <a:pt x="59" y="197"/>
                  </a:lnTo>
                  <a:lnTo>
                    <a:pt x="56" y="185"/>
                  </a:lnTo>
                  <a:lnTo>
                    <a:pt x="53" y="173"/>
                  </a:lnTo>
                  <a:lnTo>
                    <a:pt x="50" y="160"/>
                  </a:lnTo>
                  <a:lnTo>
                    <a:pt x="49" y="146"/>
                  </a:lnTo>
                  <a:lnTo>
                    <a:pt x="48" y="134"/>
                  </a:lnTo>
                  <a:lnTo>
                    <a:pt x="47" y="121"/>
                  </a:lnTo>
                  <a:lnTo>
                    <a:pt x="47" y="108"/>
                  </a:lnTo>
                  <a:lnTo>
                    <a:pt x="48" y="96"/>
                  </a:lnTo>
                  <a:lnTo>
                    <a:pt x="49" y="82"/>
                  </a:lnTo>
                  <a:lnTo>
                    <a:pt x="52" y="69"/>
                  </a:lnTo>
                  <a:lnTo>
                    <a:pt x="55" y="57"/>
                  </a:lnTo>
                  <a:lnTo>
                    <a:pt x="58" y="45"/>
                  </a:lnTo>
                  <a:lnTo>
                    <a:pt x="63" y="32"/>
                  </a:lnTo>
                  <a:lnTo>
                    <a:pt x="64" y="27"/>
                  </a:lnTo>
                  <a:lnTo>
                    <a:pt x="64" y="23"/>
                  </a:lnTo>
                  <a:lnTo>
                    <a:pt x="63" y="18"/>
                  </a:lnTo>
                  <a:lnTo>
                    <a:pt x="61" y="14"/>
                  </a:lnTo>
                  <a:lnTo>
                    <a:pt x="59" y="10"/>
                  </a:lnTo>
                  <a:lnTo>
                    <a:pt x="56" y="6"/>
                  </a:lnTo>
                  <a:lnTo>
                    <a:pt x="52" y="3"/>
                  </a:lnTo>
                  <a:lnTo>
                    <a:pt x="47" y="1"/>
                  </a:lnTo>
                  <a:lnTo>
                    <a:pt x="43" y="0"/>
                  </a:lnTo>
                  <a:lnTo>
                    <a:pt x="38" y="0"/>
                  </a:lnTo>
                  <a:lnTo>
                    <a:pt x="34" y="1"/>
                  </a:lnTo>
                  <a:lnTo>
                    <a:pt x="29" y="2"/>
                  </a:lnTo>
                  <a:lnTo>
                    <a:pt x="25" y="5"/>
                  </a:lnTo>
                  <a:lnTo>
                    <a:pt x="22" y="8"/>
                  </a:lnTo>
                  <a:lnTo>
                    <a:pt x="19" y="12"/>
                  </a:lnTo>
                  <a:lnTo>
                    <a:pt x="17" y="16"/>
                  </a:lnTo>
                  <a:lnTo>
                    <a:pt x="12" y="32"/>
                  </a:lnTo>
                  <a:lnTo>
                    <a:pt x="8" y="46"/>
                  </a:lnTo>
                  <a:lnTo>
                    <a:pt x="5" y="60"/>
                  </a:lnTo>
                  <a:lnTo>
                    <a:pt x="2" y="76"/>
                  </a:lnTo>
                  <a:lnTo>
                    <a:pt x="1" y="91"/>
                  </a:lnTo>
                  <a:lnTo>
                    <a:pt x="0" y="107"/>
                  </a:lnTo>
                  <a:lnTo>
                    <a:pt x="0" y="121"/>
                  </a:lnTo>
                  <a:lnTo>
                    <a:pt x="0" y="137"/>
                  </a:lnTo>
                  <a:lnTo>
                    <a:pt x="1" y="152"/>
                  </a:lnTo>
                  <a:lnTo>
                    <a:pt x="3" y="167"/>
                  </a:lnTo>
                  <a:lnTo>
                    <a:pt x="6" y="182"/>
                  </a:lnTo>
                  <a:lnTo>
                    <a:pt x="10" y="197"/>
                  </a:lnTo>
                  <a:lnTo>
                    <a:pt x="14" y="212"/>
                  </a:lnTo>
                  <a:lnTo>
                    <a:pt x="19" y="227"/>
                  </a:lnTo>
                  <a:lnTo>
                    <a:pt x="25" y="241"/>
                  </a:lnTo>
                  <a:lnTo>
                    <a:pt x="32" y="256"/>
                  </a:lnTo>
                  <a:lnTo>
                    <a:pt x="42" y="275"/>
                  </a:lnTo>
                  <a:lnTo>
                    <a:pt x="53" y="293"/>
                  </a:lnTo>
                  <a:lnTo>
                    <a:pt x="65" y="310"/>
                  </a:lnTo>
                  <a:lnTo>
                    <a:pt x="78" y="325"/>
                  </a:lnTo>
                  <a:lnTo>
                    <a:pt x="92" y="341"/>
                  </a:lnTo>
                  <a:lnTo>
                    <a:pt x="108" y="355"/>
                  </a:lnTo>
                  <a:lnTo>
                    <a:pt x="124" y="368"/>
                  </a:lnTo>
                  <a:lnTo>
                    <a:pt x="141" y="381"/>
                  </a:lnTo>
                  <a:lnTo>
                    <a:pt x="70" y="392"/>
                  </a:lnTo>
                  <a:lnTo>
                    <a:pt x="65" y="393"/>
                  </a:lnTo>
                  <a:lnTo>
                    <a:pt x="61" y="394"/>
                  </a:lnTo>
                  <a:lnTo>
                    <a:pt x="57" y="397"/>
                  </a:lnTo>
                  <a:lnTo>
                    <a:pt x="54" y="400"/>
                  </a:lnTo>
                  <a:lnTo>
                    <a:pt x="52" y="404"/>
                  </a:lnTo>
                  <a:lnTo>
                    <a:pt x="50" y="408"/>
                  </a:lnTo>
                  <a:lnTo>
                    <a:pt x="49" y="413"/>
                  </a:lnTo>
                  <a:lnTo>
                    <a:pt x="49" y="418"/>
                  </a:lnTo>
                  <a:lnTo>
                    <a:pt x="50" y="423"/>
                  </a:lnTo>
                  <a:lnTo>
                    <a:pt x="53" y="426"/>
                  </a:lnTo>
                  <a:lnTo>
                    <a:pt x="55" y="429"/>
                  </a:lnTo>
                  <a:lnTo>
                    <a:pt x="58" y="432"/>
                  </a:lnTo>
                  <a:lnTo>
                    <a:pt x="61" y="435"/>
                  </a:lnTo>
                  <a:lnTo>
                    <a:pt x="65" y="437"/>
                  </a:lnTo>
                  <a:lnTo>
                    <a:pt x="69" y="438"/>
                  </a:lnTo>
                  <a:lnTo>
                    <a:pt x="74" y="438"/>
                  </a:lnTo>
                  <a:lnTo>
                    <a:pt x="75" y="438"/>
                  </a:lnTo>
                  <a:lnTo>
                    <a:pt x="77" y="438"/>
                  </a:lnTo>
                  <a:lnTo>
                    <a:pt x="224" y="417"/>
                  </a:lnTo>
                  <a:lnTo>
                    <a:pt x="225" y="417"/>
                  </a:lnTo>
                  <a:lnTo>
                    <a:pt x="225" y="417"/>
                  </a:lnTo>
                  <a:lnTo>
                    <a:pt x="226" y="416"/>
                  </a:lnTo>
                  <a:lnTo>
                    <a:pt x="227" y="415"/>
                  </a:lnTo>
                  <a:lnTo>
                    <a:pt x="232" y="414"/>
                  </a:lnTo>
                  <a:lnTo>
                    <a:pt x="236" y="411"/>
                  </a:lnTo>
                  <a:lnTo>
                    <a:pt x="239" y="408"/>
                  </a:lnTo>
                  <a:lnTo>
                    <a:pt x="241" y="405"/>
                  </a:lnTo>
                  <a:lnTo>
                    <a:pt x="244" y="399"/>
                  </a:lnTo>
                  <a:lnTo>
                    <a:pt x="245" y="394"/>
                  </a:lnTo>
                  <a:lnTo>
                    <a:pt x="244" y="388"/>
                  </a:lnTo>
                  <a:lnTo>
                    <a:pt x="243" y="383"/>
                  </a:lnTo>
                  <a:lnTo>
                    <a:pt x="181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054118" y="3482854"/>
            <a:ext cx="2383377" cy="1754326"/>
          </a:xfrm>
          <a:prstGeom prst="rect">
            <a:avLst/>
          </a:prstGeom>
          <a:noFill/>
          <a:effectLst>
            <a:outerShdw blurRad="25400" dist="38100" dir="2400000" algn="ctr" rotWithShape="0">
              <a:srgbClr val="000000">
                <a:alpha val="10000"/>
              </a:srgbClr>
            </a:outerShdw>
          </a:effectLst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prstClr val="white"/>
                </a:solidFill>
              </a:rPr>
              <a:t>Arvind </a:t>
            </a:r>
            <a:r>
              <a:rPr lang="en-US" kern="0" dirty="0" err="1">
                <a:solidFill>
                  <a:prstClr val="white"/>
                </a:solidFill>
              </a:rPr>
              <a:t>Dwivedi</a:t>
            </a:r>
            <a:endParaRPr lang="en-US" kern="0" dirty="0">
              <a:solidFill>
                <a:prstClr val="white"/>
              </a:solidFill>
            </a:endParaRPr>
          </a:p>
          <a:p>
            <a:pPr>
              <a:defRPr/>
            </a:pPr>
            <a:r>
              <a:rPr lang="en-US" kern="0" dirty="0">
                <a:solidFill>
                  <a:prstClr val="white"/>
                </a:solidFill>
              </a:rPr>
              <a:t>Chandana Srinivas</a:t>
            </a:r>
          </a:p>
          <a:p>
            <a:pPr>
              <a:defRPr/>
            </a:pPr>
            <a:r>
              <a:rPr lang="en-US" kern="0" dirty="0" smtClean="0">
                <a:solidFill>
                  <a:prstClr val="white"/>
                </a:solidFill>
              </a:rPr>
              <a:t>Narendra Kolhe</a:t>
            </a:r>
          </a:p>
          <a:p>
            <a:pPr>
              <a:defRPr/>
            </a:pPr>
            <a:r>
              <a:rPr lang="en-US" kern="0" dirty="0" err="1" smtClean="0">
                <a:solidFill>
                  <a:prstClr val="white"/>
                </a:solidFill>
              </a:rPr>
              <a:t>Saurabh</a:t>
            </a:r>
            <a:r>
              <a:rPr lang="en-US" kern="0" dirty="0" smtClean="0">
                <a:solidFill>
                  <a:prstClr val="white"/>
                </a:solidFill>
              </a:rPr>
              <a:t> Gulyani</a:t>
            </a:r>
            <a:endParaRPr lang="en-US" kern="0" dirty="0">
              <a:solidFill>
                <a:prstClr val="white"/>
              </a:solidFill>
            </a:endParaRPr>
          </a:p>
          <a:p>
            <a:pPr>
              <a:defRPr/>
            </a:pPr>
            <a:r>
              <a:rPr lang="en-US" kern="0" dirty="0" err="1">
                <a:solidFill>
                  <a:prstClr val="white"/>
                </a:solidFill>
              </a:rPr>
              <a:t>Surabhi</a:t>
            </a:r>
            <a:r>
              <a:rPr lang="en-US" kern="0" dirty="0">
                <a:solidFill>
                  <a:prstClr val="white"/>
                </a:solidFill>
              </a:rPr>
              <a:t> </a:t>
            </a:r>
            <a:r>
              <a:rPr lang="en-US" kern="0" dirty="0" smtClean="0">
                <a:solidFill>
                  <a:prstClr val="white"/>
                </a:solidFill>
              </a:rPr>
              <a:t>Kumar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solidFill>
                  <a:prstClr val="white"/>
                </a:solidFill>
              </a:rPr>
              <a:t>Varun Saraogi</a:t>
            </a:r>
          </a:p>
        </p:txBody>
      </p:sp>
      <p:pic>
        <p:nvPicPr>
          <p:cNvPr id="21" name="Picture 4" descr="Image result for isb business analy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792" y="607497"/>
            <a:ext cx="38100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isb business analytic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55" y="6292617"/>
            <a:ext cx="946090" cy="41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16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3"/>
            <a:ext cx="10515600" cy="362265"/>
          </a:xfrm>
        </p:spPr>
        <p:txBody>
          <a:bodyPr anchor="t"/>
          <a:lstStyle/>
          <a:p>
            <a:pPr algn="ctr"/>
            <a:r>
              <a:rPr lang="en-IN" sz="1800" dirty="0" smtClean="0">
                <a:solidFill>
                  <a:srgbClr val="C00000"/>
                </a:solidFill>
                <a:latin typeface="Arial"/>
              </a:rPr>
              <a:t>Cluster 3 </a:t>
            </a:r>
            <a:r>
              <a:rPr lang="en-US" sz="1800" dirty="0" smtClean="0">
                <a:solidFill>
                  <a:srgbClr val="C00000"/>
                </a:solidFill>
                <a:latin typeface="Arial"/>
              </a:rPr>
              <a:t>Services Analysis and Recommendations</a:t>
            </a:r>
            <a:endParaRPr lang="en-IN" sz="1800" b="1" dirty="0">
              <a:solidFill>
                <a:srgbClr val="C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252" y="372787"/>
            <a:ext cx="3723239" cy="30936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5" y="3548245"/>
            <a:ext cx="3682411" cy="31030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68" y="4325144"/>
            <a:ext cx="1349987" cy="15187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3734" y="1117847"/>
            <a:ext cx="1235559" cy="14080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252" y="3548245"/>
            <a:ext cx="3723239" cy="31030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3734" y="4325144"/>
            <a:ext cx="1389420" cy="1549263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46544" y="4800116"/>
            <a:ext cx="278674" cy="3014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IN" dirty="0"/>
          </a:p>
        </p:txBody>
      </p:sp>
      <p:sp>
        <p:nvSpPr>
          <p:cNvPr id="40" name="Rectangle 39"/>
          <p:cNvSpPr/>
          <p:nvPr/>
        </p:nvSpPr>
        <p:spPr>
          <a:xfrm>
            <a:off x="6067957" y="4804492"/>
            <a:ext cx="278674" cy="3014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IN" dirty="0"/>
          </a:p>
        </p:txBody>
      </p:sp>
      <p:sp>
        <p:nvSpPr>
          <p:cNvPr id="41" name="Rectangle 40"/>
          <p:cNvSpPr/>
          <p:nvPr/>
        </p:nvSpPr>
        <p:spPr>
          <a:xfrm>
            <a:off x="6067957" y="1671162"/>
            <a:ext cx="278674" cy="3014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IN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5976311" y="283284"/>
            <a:ext cx="10182" cy="61830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508940" y="3475099"/>
            <a:ext cx="10900353" cy="393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Image result for germany fla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15" y="3770296"/>
            <a:ext cx="796017" cy="47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746386" y="3915680"/>
            <a:ext cx="663621" cy="1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GERMANY</a:t>
            </a:r>
            <a:endParaRPr lang="en-IN" sz="800" dirty="0">
              <a:solidFill>
                <a:schemeClr val="bg1"/>
              </a:solidFill>
            </a:endParaRPr>
          </a:p>
        </p:txBody>
      </p:sp>
      <p:pic>
        <p:nvPicPr>
          <p:cNvPr id="2054" name="Picture 6" descr="Image result for FRANCE fla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052" y="614550"/>
            <a:ext cx="709437" cy="47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6417592" y="775615"/>
            <a:ext cx="663621" cy="1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 smtClean="0">
                <a:solidFill>
                  <a:schemeClr val="bg2">
                    <a:lumMod val="90000"/>
                  </a:schemeClr>
                </a:solidFill>
              </a:rPr>
              <a:t>FRANCE</a:t>
            </a:r>
            <a:endParaRPr lang="en-IN" sz="1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2056" name="Picture 8" descr="Image result for UK fla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798" y="3770296"/>
            <a:ext cx="826087" cy="41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/>
          <p:cNvSpPr/>
          <p:nvPr/>
        </p:nvSpPr>
        <p:spPr>
          <a:xfrm>
            <a:off x="6473303" y="3901404"/>
            <a:ext cx="663621" cy="1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 smtClean="0">
                <a:solidFill>
                  <a:schemeClr val="bg1"/>
                </a:solidFill>
              </a:rPr>
              <a:t>UK</a:t>
            </a:r>
            <a:endParaRPr lang="en-IN" sz="10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8200" y="1228621"/>
            <a:ext cx="46955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All services showing slight % increase throughout the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Recommended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UK – Financial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 smtClean="0"/>
              <a:t> Germany – Transport, Telecom. Computers,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9058134" y="4375916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smtClean="0"/>
              <a:t>Fin</a:t>
            </a:r>
            <a:endParaRPr lang="en-IN" sz="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058134" y="5016911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Travel</a:t>
            </a:r>
            <a:endParaRPr lang="en-IN" sz="800" dirty="0"/>
          </a:p>
        </p:txBody>
      </p:sp>
      <p:sp>
        <p:nvSpPr>
          <p:cNvPr id="25" name="TextBox 24"/>
          <p:cNvSpPr txBox="1"/>
          <p:nvPr/>
        </p:nvSpPr>
        <p:spPr>
          <a:xfrm>
            <a:off x="8802931" y="5266167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Transport</a:t>
            </a:r>
            <a:endParaRPr lang="en-IN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8869457" y="5515423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Telecom, </a:t>
            </a:r>
            <a:r>
              <a:rPr lang="en-IN" sz="800" dirty="0" err="1" smtClean="0"/>
              <a:t>Compu</a:t>
            </a:r>
            <a:r>
              <a:rPr lang="en-IN" sz="800" dirty="0" smtClean="0"/>
              <a:t>, IT</a:t>
            </a:r>
            <a:endParaRPr lang="en-IN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8869457" y="5764016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Intellectual</a:t>
            </a:r>
            <a:endParaRPr lang="en-IN" sz="800" dirty="0"/>
          </a:p>
        </p:txBody>
      </p:sp>
      <p:sp>
        <p:nvSpPr>
          <p:cNvPr id="29" name="TextBox 28"/>
          <p:cNvSpPr txBox="1"/>
          <p:nvPr/>
        </p:nvSpPr>
        <p:spPr>
          <a:xfrm>
            <a:off x="8388951" y="1821197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Transport</a:t>
            </a:r>
            <a:endParaRPr lang="en-IN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8619984" y="1349684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Travel</a:t>
            </a:r>
            <a:endParaRPr lang="en-IN" sz="800" dirty="0"/>
          </a:p>
        </p:txBody>
      </p:sp>
      <p:sp>
        <p:nvSpPr>
          <p:cNvPr id="31" name="TextBox 30"/>
          <p:cNvSpPr txBox="1"/>
          <p:nvPr/>
        </p:nvSpPr>
        <p:spPr>
          <a:xfrm>
            <a:off x="8388951" y="2378549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Telecom, </a:t>
            </a:r>
            <a:r>
              <a:rPr lang="en-IN" sz="800" dirty="0" err="1" smtClean="0"/>
              <a:t>Compu</a:t>
            </a:r>
            <a:r>
              <a:rPr lang="en-IN" sz="800" dirty="0" smtClean="0"/>
              <a:t>, IT</a:t>
            </a:r>
            <a:endParaRPr lang="en-IN" sz="800" dirty="0"/>
          </a:p>
        </p:txBody>
      </p:sp>
      <p:sp>
        <p:nvSpPr>
          <p:cNvPr id="32" name="TextBox 31"/>
          <p:cNvSpPr txBox="1"/>
          <p:nvPr/>
        </p:nvSpPr>
        <p:spPr>
          <a:xfrm>
            <a:off x="3079976" y="4950845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Travel</a:t>
            </a:r>
            <a:endParaRPr lang="en-IN" sz="800" dirty="0"/>
          </a:p>
        </p:txBody>
      </p:sp>
      <p:sp>
        <p:nvSpPr>
          <p:cNvPr id="33" name="TextBox 32"/>
          <p:cNvSpPr txBox="1"/>
          <p:nvPr/>
        </p:nvSpPr>
        <p:spPr>
          <a:xfrm>
            <a:off x="3121298" y="4437768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smtClean="0"/>
              <a:t>Transport</a:t>
            </a:r>
            <a:endParaRPr lang="en-IN" sz="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376729" y="5266167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smtClean="0"/>
              <a:t>Telecom, </a:t>
            </a:r>
            <a:r>
              <a:rPr lang="en-IN" sz="800" b="1" dirty="0" err="1" smtClean="0"/>
              <a:t>Compu</a:t>
            </a:r>
            <a:r>
              <a:rPr lang="en-IN" sz="800" b="1" dirty="0" smtClean="0"/>
              <a:t>, IT</a:t>
            </a:r>
            <a:endParaRPr lang="en-IN" sz="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690024" y="5463922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Fin</a:t>
            </a:r>
            <a:endParaRPr lang="en-IN" sz="800" dirty="0"/>
          </a:p>
        </p:txBody>
      </p:sp>
      <p:sp>
        <p:nvSpPr>
          <p:cNvPr id="36" name="TextBox 35"/>
          <p:cNvSpPr txBox="1"/>
          <p:nvPr/>
        </p:nvSpPr>
        <p:spPr>
          <a:xfrm>
            <a:off x="3182594" y="5693354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Intellectual</a:t>
            </a:r>
            <a:endParaRPr lang="en-IN" sz="800" dirty="0"/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21819"/>
            <a:ext cx="4114800" cy="365125"/>
          </a:xfrm>
        </p:spPr>
        <p:txBody>
          <a:bodyPr/>
          <a:lstStyle/>
          <a:p>
            <a:r>
              <a:rPr lang="en-US" dirty="0"/>
              <a:t>https://www.isb.edu/</a:t>
            </a:r>
          </a:p>
        </p:txBody>
      </p:sp>
      <p:pic>
        <p:nvPicPr>
          <p:cNvPr id="38" name="Picture 4" descr="Image result for isb business analytics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55" y="6292617"/>
            <a:ext cx="946090" cy="41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92596" y="6490679"/>
            <a:ext cx="921608" cy="145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smtClean="0"/>
              <a:t>UK Recession</a:t>
            </a:r>
            <a:endParaRPr lang="en-IN" sz="1000" dirty="0"/>
          </a:p>
        </p:txBody>
      </p:sp>
      <p:sp>
        <p:nvSpPr>
          <p:cNvPr id="45" name="Rectangle 44"/>
          <p:cNvSpPr/>
          <p:nvPr/>
        </p:nvSpPr>
        <p:spPr>
          <a:xfrm>
            <a:off x="9436936" y="6486456"/>
            <a:ext cx="543955" cy="149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err="1" smtClean="0"/>
              <a:t>Brexit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239382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BCD5-A183-468F-86D5-E20CBF39824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514601"/>
            <a:ext cx="12192000" cy="173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dirty="0"/>
              <a:t>2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/>
          <a:lstStyle/>
          <a:p>
            <a:r>
              <a:rPr lang="en-US" dirty="0"/>
              <a:t>https://www.isb.edu/</a:t>
            </a:r>
          </a:p>
        </p:txBody>
      </p:sp>
      <p:pic>
        <p:nvPicPr>
          <p:cNvPr id="9" name="Picture 4" descr="Image result for isb business analytic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55" y="6292617"/>
            <a:ext cx="946090" cy="41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78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3"/>
            <a:ext cx="10515600" cy="362265"/>
          </a:xfrm>
        </p:spPr>
        <p:txBody>
          <a:bodyPr anchor="t"/>
          <a:lstStyle/>
          <a:p>
            <a:pPr algn="ctr"/>
            <a:r>
              <a:rPr lang="en-IN" sz="1800" dirty="0" smtClean="0">
                <a:solidFill>
                  <a:srgbClr val="C00000"/>
                </a:solidFill>
                <a:latin typeface="Arial"/>
              </a:rPr>
              <a:t>Cluster 2 – Champion’s</a:t>
            </a:r>
            <a:endParaRPr lang="en-IN" sz="1800" b="1" dirty="0">
              <a:solidFill>
                <a:srgbClr val="C000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35" y="661968"/>
            <a:ext cx="3251981" cy="2505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296" y="673709"/>
            <a:ext cx="3219783" cy="24995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959" y="631225"/>
            <a:ext cx="3248088" cy="24973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35" y="3460173"/>
            <a:ext cx="3219783" cy="24957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296" y="3460173"/>
            <a:ext cx="3321311" cy="2559433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878181" y="809898"/>
            <a:ext cx="1219200" cy="24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/>
              <a:t>JAPAN</a:t>
            </a:r>
            <a:endParaRPr lang="en-IN" sz="1400" dirty="0"/>
          </a:p>
        </p:txBody>
      </p:sp>
      <p:sp>
        <p:nvSpPr>
          <p:cNvPr id="26" name="Rectangle 25"/>
          <p:cNvSpPr/>
          <p:nvPr/>
        </p:nvSpPr>
        <p:spPr>
          <a:xfrm>
            <a:off x="4334379" y="3657601"/>
            <a:ext cx="1219200" cy="24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/>
              <a:t>SINGAPORE</a:t>
            </a:r>
            <a:endParaRPr lang="en-IN" sz="1400" dirty="0"/>
          </a:p>
        </p:txBody>
      </p:sp>
      <p:sp>
        <p:nvSpPr>
          <p:cNvPr id="28" name="Rectangle 27"/>
          <p:cNvSpPr/>
          <p:nvPr/>
        </p:nvSpPr>
        <p:spPr>
          <a:xfrm>
            <a:off x="975049" y="809898"/>
            <a:ext cx="1219200" cy="24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/>
              <a:t>CHINA</a:t>
            </a:r>
            <a:endParaRPr lang="en-IN" sz="1400" dirty="0"/>
          </a:p>
        </p:txBody>
      </p:sp>
      <p:sp>
        <p:nvSpPr>
          <p:cNvPr id="29" name="Rectangle 28"/>
          <p:cNvSpPr/>
          <p:nvPr/>
        </p:nvSpPr>
        <p:spPr>
          <a:xfrm>
            <a:off x="4334379" y="809898"/>
            <a:ext cx="1219200" cy="24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/>
              <a:t>MIDDLE EAST</a:t>
            </a:r>
            <a:endParaRPr lang="en-IN" sz="1400" dirty="0"/>
          </a:p>
        </p:txBody>
      </p:sp>
      <p:sp>
        <p:nvSpPr>
          <p:cNvPr id="35" name="Rectangle 34"/>
          <p:cNvSpPr/>
          <p:nvPr/>
        </p:nvSpPr>
        <p:spPr>
          <a:xfrm>
            <a:off x="975049" y="3657601"/>
            <a:ext cx="1219200" cy="24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/>
              <a:t>INDIA</a:t>
            </a:r>
            <a:endParaRPr lang="en-IN" sz="1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8055" y="3396454"/>
            <a:ext cx="3375923" cy="260683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878181" y="3657601"/>
            <a:ext cx="1219200" cy="24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/>
              <a:t>IRELAND</a:t>
            </a:r>
            <a:endParaRPr lang="en-IN" sz="1400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/>
          <a:lstStyle/>
          <a:p>
            <a:r>
              <a:rPr lang="en-US" dirty="0"/>
              <a:t>https://www.isb.edu/</a:t>
            </a:r>
          </a:p>
        </p:txBody>
      </p:sp>
      <p:pic>
        <p:nvPicPr>
          <p:cNvPr id="20" name="Picture 4" descr="Image result for isb business analytic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55" y="6292617"/>
            <a:ext cx="946090" cy="41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39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3"/>
            <a:ext cx="10515600" cy="362265"/>
          </a:xfrm>
        </p:spPr>
        <p:txBody>
          <a:bodyPr anchor="t"/>
          <a:lstStyle/>
          <a:p>
            <a:pPr algn="ctr"/>
            <a:r>
              <a:rPr lang="en-IN" sz="1800" dirty="0" smtClean="0">
                <a:solidFill>
                  <a:srgbClr val="C00000"/>
                </a:solidFill>
                <a:latin typeface="Arial"/>
              </a:rPr>
              <a:t>Cluster 2 – </a:t>
            </a:r>
            <a:r>
              <a:rPr lang="en-US" sz="1800" dirty="0" smtClean="0">
                <a:solidFill>
                  <a:srgbClr val="C00000"/>
                </a:solidFill>
                <a:latin typeface="Arial"/>
              </a:rPr>
              <a:t>Rival’s</a:t>
            </a:r>
            <a:endParaRPr lang="en-IN" sz="1800" b="1" dirty="0">
              <a:solidFill>
                <a:srgbClr val="C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909" y="705883"/>
            <a:ext cx="3720182" cy="2884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976" y="710354"/>
            <a:ext cx="3724651" cy="2879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3717987"/>
            <a:ext cx="3724651" cy="28706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887" y="3758321"/>
            <a:ext cx="3662204" cy="28302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652" y="3730016"/>
            <a:ext cx="3716610" cy="285858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754504" y="966652"/>
            <a:ext cx="1219200" cy="24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/>
              <a:t>AUSTRALIA</a:t>
            </a:r>
            <a:endParaRPr lang="en-IN" sz="1400" dirty="0"/>
          </a:p>
        </p:txBody>
      </p:sp>
      <p:sp>
        <p:nvSpPr>
          <p:cNvPr id="19" name="Rectangle 18"/>
          <p:cNvSpPr/>
          <p:nvPr/>
        </p:nvSpPr>
        <p:spPr>
          <a:xfrm>
            <a:off x="8547087" y="966652"/>
            <a:ext cx="1219200" cy="24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/>
              <a:t>CANADA</a:t>
            </a:r>
            <a:endParaRPr lang="en-IN" sz="1400" dirty="0"/>
          </a:p>
        </p:txBody>
      </p:sp>
      <p:sp>
        <p:nvSpPr>
          <p:cNvPr id="20" name="Rectangle 19"/>
          <p:cNvSpPr/>
          <p:nvPr/>
        </p:nvSpPr>
        <p:spPr>
          <a:xfrm>
            <a:off x="1070149" y="3975463"/>
            <a:ext cx="1219200" cy="24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/>
              <a:t>ITALY</a:t>
            </a:r>
            <a:endParaRPr lang="en-IN" sz="1400" dirty="0"/>
          </a:p>
        </p:txBody>
      </p:sp>
      <p:sp>
        <p:nvSpPr>
          <p:cNvPr id="21" name="Rectangle 20"/>
          <p:cNvSpPr/>
          <p:nvPr/>
        </p:nvSpPr>
        <p:spPr>
          <a:xfrm>
            <a:off x="4754504" y="3975463"/>
            <a:ext cx="1219200" cy="24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/>
              <a:t>SWEDEN</a:t>
            </a:r>
            <a:endParaRPr lang="en-IN" sz="1400" dirty="0"/>
          </a:p>
        </p:txBody>
      </p:sp>
      <p:sp>
        <p:nvSpPr>
          <p:cNvPr id="22" name="Rectangle 21"/>
          <p:cNvSpPr/>
          <p:nvPr/>
        </p:nvSpPr>
        <p:spPr>
          <a:xfrm>
            <a:off x="8547087" y="3975463"/>
            <a:ext cx="1219200" cy="24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/>
              <a:t>POLAND</a:t>
            </a:r>
            <a:endParaRPr lang="en-IN" sz="1400" dirty="0"/>
          </a:p>
        </p:txBody>
      </p:sp>
      <p:sp>
        <p:nvSpPr>
          <p:cNvPr id="24" name="Rectangle 23"/>
          <p:cNvSpPr/>
          <p:nvPr/>
        </p:nvSpPr>
        <p:spPr>
          <a:xfrm>
            <a:off x="4806444" y="966652"/>
            <a:ext cx="1219200" cy="24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/>
              <a:t>AUSTRALIA</a:t>
            </a:r>
            <a:endParaRPr lang="en-IN" sz="1400" dirty="0"/>
          </a:p>
        </p:txBody>
      </p:sp>
      <p:sp>
        <p:nvSpPr>
          <p:cNvPr id="25" name="Rectangle 24"/>
          <p:cNvSpPr/>
          <p:nvPr/>
        </p:nvSpPr>
        <p:spPr>
          <a:xfrm>
            <a:off x="1122089" y="3975463"/>
            <a:ext cx="1219200" cy="24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/>
              <a:t>ITALY</a:t>
            </a:r>
            <a:endParaRPr lang="en-IN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75" y="773916"/>
            <a:ext cx="3634653" cy="281533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70149" y="966652"/>
            <a:ext cx="1219200" cy="24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/>
              <a:t>RUSSIA</a:t>
            </a:r>
            <a:endParaRPr lang="en-IN" sz="1400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47946"/>
            <a:ext cx="4114800" cy="365125"/>
          </a:xfrm>
        </p:spPr>
        <p:txBody>
          <a:bodyPr/>
          <a:lstStyle/>
          <a:p>
            <a:r>
              <a:rPr lang="en-US" dirty="0"/>
              <a:t>https://www.isb.edu/</a:t>
            </a:r>
          </a:p>
        </p:txBody>
      </p:sp>
      <p:pic>
        <p:nvPicPr>
          <p:cNvPr id="23" name="Picture 4" descr="Image result for isb business analytic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55" y="6292617"/>
            <a:ext cx="946090" cy="41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9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938" y="3676800"/>
            <a:ext cx="3370600" cy="2844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3"/>
            <a:ext cx="10515600" cy="362265"/>
          </a:xfrm>
        </p:spPr>
        <p:txBody>
          <a:bodyPr anchor="t"/>
          <a:lstStyle/>
          <a:p>
            <a:pPr algn="ctr"/>
            <a:r>
              <a:rPr lang="en-IN" sz="1800" dirty="0" smtClean="0">
                <a:solidFill>
                  <a:srgbClr val="C00000"/>
                </a:solidFill>
                <a:latin typeface="Arial"/>
              </a:rPr>
              <a:t>Cluster 2 </a:t>
            </a:r>
            <a:r>
              <a:rPr lang="en-US" sz="1800" dirty="0" smtClean="0">
                <a:solidFill>
                  <a:srgbClr val="C00000"/>
                </a:solidFill>
                <a:latin typeface="Arial"/>
              </a:rPr>
              <a:t>Services Analysis and Recommendations</a:t>
            </a:r>
            <a:endParaRPr lang="en-IN" sz="18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71" y="639481"/>
            <a:ext cx="3404306" cy="28619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662" y="627051"/>
            <a:ext cx="1366058" cy="15771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938" y="639481"/>
            <a:ext cx="3392050" cy="2852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988" y="634023"/>
            <a:ext cx="1285335" cy="144056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137584" y="9847486"/>
            <a:ext cx="57721" cy="4571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</a:t>
            </a:r>
            <a:endParaRPr lang="en-IN" dirty="0"/>
          </a:p>
        </p:txBody>
      </p:sp>
      <p:pic>
        <p:nvPicPr>
          <p:cNvPr id="1028" name="Picture 4" descr="Image result for china fla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938" y="664762"/>
            <a:ext cx="637726" cy="39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6513443" y="789169"/>
            <a:ext cx="531223" cy="1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CHINA</a:t>
            </a:r>
            <a:endParaRPr lang="en-IN" sz="800" dirty="0">
              <a:solidFill>
                <a:schemeClr val="bg1"/>
              </a:solidFill>
            </a:endParaRPr>
          </a:p>
        </p:txBody>
      </p:sp>
      <p:pic>
        <p:nvPicPr>
          <p:cNvPr id="1030" name="Picture 6" descr="Image result for INDIAn fla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07" y="664762"/>
            <a:ext cx="558800" cy="37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725584" y="655237"/>
            <a:ext cx="531223" cy="1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INDIA</a:t>
            </a:r>
            <a:endParaRPr lang="en-IN" sz="8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871" y="3676800"/>
            <a:ext cx="3404306" cy="28583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9716" y="3689498"/>
            <a:ext cx="1303104" cy="14536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79591" y="3676800"/>
            <a:ext cx="1416283" cy="1518737"/>
          </a:xfrm>
          <a:prstGeom prst="rect">
            <a:avLst/>
          </a:prstGeom>
        </p:spPr>
      </p:pic>
      <p:pic>
        <p:nvPicPr>
          <p:cNvPr id="1036" name="Picture 12" descr="Image result for middle east fla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07" y="3746226"/>
            <a:ext cx="531223" cy="33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/>
          <p:cNvSpPr/>
          <p:nvPr/>
        </p:nvSpPr>
        <p:spPr>
          <a:xfrm>
            <a:off x="1084812" y="3834628"/>
            <a:ext cx="705635" cy="1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smtClean="0">
                <a:solidFill>
                  <a:schemeClr val="tx1"/>
                </a:solidFill>
              </a:rPr>
              <a:t>MIDDLE EAST</a:t>
            </a:r>
            <a:endParaRPr lang="en-IN" sz="1000" dirty="0">
              <a:solidFill>
                <a:schemeClr val="tx1"/>
              </a:solidFill>
            </a:endParaRPr>
          </a:p>
        </p:txBody>
      </p:sp>
      <p:pic>
        <p:nvPicPr>
          <p:cNvPr id="1038" name="Picture 14" descr="Image result for japan fla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938" y="3689498"/>
            <a:ext cx="768952" cy="5130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6560820" y="3870070"/>
            <a:ext cx="531223" cy="1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 smtClean="0">
                <a:solidFill>
                  <a:schemeClr val="bg1"/>
                </a:solidFill>
              </a:rPr>
              <a:t>JAPAN</a:t>
            </a:r>
            <a:endParaRPr lang="en-IN" sz="8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98713" y="2331892"/>
            <a:ext cx="22608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00" dirty="0" smtClean="0">
                <a:solidFill>
                  <a:schemeClr val="accent6"/>
                </a:solidFill>
              </a:rPr>
              <a:t>All services showing healthy &amp; up trending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00" dirty="0" smtClean="0">
                <a:solidFill>
                  <a:schemeClr val="accent6"/>
                </a:solidFill>
              </a:rPr>
              <a:t>Recommended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000" dirty="0" smtClean="0">
                <a:solidFill>
                  <a:schemeClr val="accent6"/>
                </a:solidFill>
              </a:rPr>
              <a:t>Telecom &amp; Computer,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000" dirty="0" smtClean="0">
                <a:solidFill>
                  <a:schemeClr val="accent6"/>
                </a:solidFill>
              </a:rPr>
              <a:t> Travel &amp; Transport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000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000" dirty="0">
              <a:solidFill>
                <a:schemeClr val="accent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85788" y="2178571"/>
            <a:ext cx="2260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00" dirty="0" err="1" smtClean="0">
                <a:solidFill>
                  <a:schemeClr val="accent6"/>
                </a:solidFill>
              </a:rPr>
              <a:t>Mfg</a:t>
            </a:r>
            <a:r>
              <a:rPr lang="en-IN" sz="1000" dirty="0" smtClean="0">
                <a:solidFill>
                  <a:schemeClr val="accent6"/>
                </a:solidFill>
              </a:rPr>
              <a:t> is down after 2011.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00" dirty="0" smtClean="0">
                <a:solidFill>
                  <a:schemeClr val="accent6"/>
                </a:solidFill>
              </a:rPr>
              <a:t>Recommended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000" dirty="0" err="1">
                <a:solidFill>
                  <a:schemeClr val="accent6"/>
                </a:solidFill>
              </a:rPr>
              <a:t>Commu</a:t>
            </a:r>
            <a:r>
              <a:rPr lang="en-IN" sz="1000" dirty="0">
                <a:solidFill>
                  <a:schemeClr val="accent6"/>
                </a:solidFill>
              </a:rPr>
              <a:t>., IT, </a:t>
            </a:r>
            <a:r>
              <a:rPr lang="en-IN" sz="1000" dirty="0" smtClean="0">
                <a:solidFill>
                  <a:schemeClr val="accent6"/>
                </a:solidFill>
              </a:rPr>
              <a:t>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000" dirty="0">
              <a:solidFill>
                <a:schemeClr val="accent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17662" y="5193854"/>
            <a:ext cx="2260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00" dirty="0" smtClean="0">
                <a:solidFill>
                  <a:schemeClr val="accent6"/>
                </a:solidFill>
              </a:rPr>
              <a:t>Recommended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000" dirty="0" smtClean="0">
                <a:solidFill>
                  <a:schemeClr val="accent6"/>
                </a:solidFill>
              </a:rPr>
              <a:t>Travel &amp; Transport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000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000" dirty="0">
              <a:solidFill>
                <a:schemeClr val="accent6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55238" y="5365550"/>
            <a:ext cx="22608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000" dirty="0" smtClean="0">
                <a:solidFill>
                  <a:schemeClr val="accent6"/>
                </a:solidFill>
              </a:rPr>
              <a:t>Recommended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000" dirty="0" smtClean="0">
                <a:solidFill>
                  <a:schemeClr val="accent6"/>
                </a:solidFill>
              </a:rPr>
              <a:t>Intellectual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000" dirty="0" smtClean="0">
                <a:solidFill>
                  <a:schemeClr val="accent6"/>
                </a:solidFill>
              </a:rPr>
              <a:t>Travel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000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0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9390" y="881948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smtClean="0"/>
              <a:t>Telecom, </a:t>
            </a:r>
            <a:r>
              <a:rPr lang="en-IN" sz="800" b="1" dirty="0" err="1" smtClean="0"/>
              <a:t>Compu</a:t>
            </a:r>
            <a:r>
              <a:rPr lang="en-IN" sz="800" b="1" dirty="0" smtClean="0"/>
              <a:t>., IT</a:t>
            </a:r>
            <a:endParaRPr lang="en-IN" sz="8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321294" y="2070849"/>
            <a:ext cx="469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smtClean="0"/>
              <a:t>Travel</a:t>
            </a:r>
            <a:endParaRPr lang="en-IN" sz="8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482939" y="2317070"/>
            <a:ext cx="616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smtClean="0"/>
              <a:t>Transport</a:t>
            </a:r>
            <a:endParaRPr lang="en-IN" sz="8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2816793" y="2705423"/>
            <a:ext cx="616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Fin</a:t>
            </a:r>
            <a:endParaRPr lang="en-IN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8855319" y="1566024"/>
            <a:ext cx="469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Travel</a:t>
            </a:r>
            <a:endParaRPr lang="en-IN" sz="800" dirty="0"/>
          </a:p>
        </p:txBody>
      </p:sp>
      <p:sp>
        <p:nvSpPr>
          <p:cNvPr id="35" name="TextBox 34"/>
          <p:cNvSpPr txBox="1"/>
          <p:nvPr/>
        </p:nvSpPr>
        <p:spPr>
          <a:xfrm>
            <a:off x="8801466" y="2113865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smtClean="0"/>
              <a:t>Telecom, </a:t>
            </a:r>
            <a:r>
              <a:rPr lang="en-IN" sz="800" b="1" dirty="0" err="1" smtClean="0"/>
              <a:t>Compu</a:t>
            </a:r>
            <a:r>
              <a:rPr lang="en-IN" sz="800" b="1" dirty="0" smtClean="0"/>
              <a:t>., IT</a:t>
            </a:r>
            <a:endParaRPr lang="en-IN" sz="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8661449" y="1764943"/>
            <a:ext cx="616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Transport</a:t>
            </a:r>
            <a:endParaRPr lang="en-IN" sz="800" dirty="0"/>
          </a:p>
        </p:txBody>
      </p:sp>
      <p:sp>
        <p:nvSpPr>
          <p:cNvPr id="37" name="TextBox 36"/>
          <p:cNvSpPr txBox="1"/>
          <p:nvPr/>
        </p:nvSpPr>
        <p:spPr>
          <a:xfrm>
            <a:off x="8091635" y="2116448"/>
            <a:ext cx="616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Mfg.</a:t>
            </a:r>
            <a:endParaRPr lang="en-IN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8707657" y="2615216"/>
            <a:ext cx="8618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Construction.</a:t>
            </a:r>
            <a:endParaRPr lang="en-IN" sz="800" dirty="0"/>
          </a:p>
        </p:txBody>
      </p:sp>
      <p:sp>
        <p:nvSpPr>
          <p:cNvPr id="39" name="TextBox 38"/>
          <p:cNvSpPr txBox="1"/>
          <p:nvPr/>
        </p:nvSpPr>
        <p:spPr>
          <a:xfrm>
            <a:off x="3124804" y="4481273"/>
            <a:ext cx="616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smtClean="0"/>
              <a:t>Transport</a:t>
            </a:r>
            <a:endParaRPr lang="en-IN" sz="8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271170" y="3985456"/>
            <a:ext cx="469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smtClean="0"/>
              <a:t>Travel</a:t>
            </a:r>
            <a:endParaRPr lang="en-IN" sz="8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960843" y="5508187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Telecom, </a:t>
            </a:r>
            <a:r>
              <a:rPr lang="en-IN" sz="800" dirty="0" err="1" smtClean="0"/>
              <a:t>Compu</a:t>
            </a:r>
            <a:r>
              <a:rPr lang="en-IN" sz="800" dirty="0" smtClean="0"/>
              <a:t>., IT</a:t>
            </a:r>
            <a:endParaRPr lang="en-IN" sz="800" dirty="0"/>
          </a:p>
        </p:txBody>
      </p:sp>
      <p:sp>
        <p:nvSpPr>
          <p:cNvPr id="42" name="TextBox 41"/>
          <p:cNvSpPr txBox="1"/>
          <p:nvPr/>
        </p:nvSpPr>
        <p:spPr>
          <a:xfrm>
            <a:off x="8091635" y="4020898"/>
            <a:ext cx="616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Transport</a:t>
            </a:r>
            <a:endParaRPr lang="en-IN" sz="800" dirty="0"/>
          </a:p>
        </p:txBody>
      </p:sp>
      <p:sp>
        <p:nvSpPr>
          <p:cNvPr id="43" name="TextBox 42"/>
          <p:cNvSpPr txBox="1"/>
          <p:nvPr/>
        </p:nvSpPr>
        <p:spPr>
          <a:xfrm>
            <a:off x="7643959" y="5117417"/>
            <a:ext cx="7475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smtClean="0"/>
              <a:t>Intellectual</a:t>
            </a:r>
            <a:endParaRPr lang="en-IN" sz="8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855319" y="4963168"/>
            <a:ext cx="469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smtClean="0"/>
              <a:t>Travel</a:t>
            </a:r>
            <a:endParaRPr lang="en-IN" sz="8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8280838" y="5615909"/>
            <a:ext cx="8618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Construction.</a:t>
            </a:r>
            <a:endParaRPr lang="en-IN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7635325" y="5784900"/>
            <a:ext cx="616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Fin</a:t>
            </a:r>
            <a:endParaRPr lang="en-IN" sz="800" dirty="0"/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13112"/>
            <a:ext cx="4114800" cy="365125"/>
          </a:xfrm>
        </p:spPr>
        <p:txBody>
          <a:bodyPr/>
          <a:lstStyle/>
          <a:p>
            <a:r>
              <a:rPr lang="en-US" dirty="0"/>
              <a:t>https://www.isb.edu/</a:t>
            </a:r>
          </a:p>
        </p:txBody>
      </p:sp>
      <p:pic>
        <p:nvPicPr>
          <p:cNvPr id="49" name="Picture 4" descr="Image result for isb business analytics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55" y="6292617"/>
            <a:ext cx="946090" cy="41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82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3"/>
            <a:ext cx="10515600" cy="362265"/>
          </a:xfrm>
        </p:spPr>
        <p:txBody>
          <a:bodyPr anchor="t"/>
          <a:lstStyle/>
          <a:p>
            <a:pPr algn="ctr"/>
            <a:r>
              <a:rPr lang="en-IN" sz="1800" dirty="0" smtClean="0">
                <a:solidFill>
                  <a:srgbClr val="C00000"/>
                </a:solidFill>
                <a:latin typeface="Arial"/>
              </a:rPr>
              <a:t>Cluster 2 </a:t>
            </a:r>
            <a:r>
              <a:rPr lang="en-US" sz="1800" dirty="0" smtClean="0">
                <a:solidFill>
                  <a:srgbClr val="C00000"/>
                </a:solidFill>
                <a:latin typeface="Arial"/>
              </a:rPr>
              <a:t>Services Analysis and Recommendations</a:t>
            </a:r>
            <a:endParaRPr lang="en-IN" sz="1800" b="1" dirty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1798" y="2166462"/>
            <a:ext cx="278674" cy="3014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</a:t>
            </a:r>
            <a:endParaRPr lang="en-IN" dirty="0"/>
          </a:p>
        </p:txBody>
      </p:sp>
      <p:sp>
        <p:nvSpPr>
          <p:cNvPr id="30" name="Rectangle 29"/>
          <p:cNvSpPr/>
          <p:nvPr/>
        </p:nvSpPr>
        <p:spPr>
          <a:xfrm>
            <a:off x="7137584" y="9847486"/>
            <a:ext cx="57721" cy="4571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</a:t>
            </a:r>
            <a:endParaRPr lang="en-IN" dirty="0"/>
          </a:p>
        </p:txBody>
      </p:sp>
      <p:sp>
        <p:nvSpPr>
          <p:cNvPr id="32" name="Rectangle 31"/>
          <p:cNvSpPr/>
          <p:nvPr/>
        </p:nvSpPr>
        <p:spPr>
          <a:xfrm>
            <a:off x="6120211" y="2166462"/>
            <a:ext cx="278674" cy="3014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</a:t>
            </a:r>
            <a:endParaRPr lang="en-I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72" y="823044"/>
            <a:ext cx="3917374" cy="32897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846" y="869946"/>
            <a:ext cx="1536411" cy="1447245"/>
          </a:xfrm>
          <a:prstGeom prst="rect">
            <a:avLst/>
          </a:prstGeom>
        </p:spPr>
      </p:pic>
      <p:pic>
        <p:nvPicPr>
          <p:cNvPr id="3074" name="Picture 2" descr="Image result for singapore fla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58" y="827726"/>
            <a:ext cx="779228" cy="5194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573322" y="1121457"/>
            <a:ext cx="933900" cy="209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 smtClean="0">
                <a:solidFill>
                  <a:srgbClr val="FF0000"/>
                </a:solidFill>
              </a:rPr>
              <a:t>SINGAPORE</a:t>
            </a:r>
            <a:endParaRPr lang="en-IN" sz="800" dirty="0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885" y="858628"/>
            <a:ext cx="3917374" cy="32939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6356" y="885552"/>
            <a:ext cx="1406182" cy="16025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69469" y="2963221"/>
            <a:ext cx="2260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chemeClr val="accent6"/>
                </a:solidFill>
              </a:rPr>
              <a:t>Recommended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solidFill>
                  <a:schemeClr val="accent6"/>
                </a:solidFill>
              </a:rPr>
              <a:t>Transport</a:t>
            </a:r>
            <a:r>
              <a:rPr lang="en-IN" sz="1200" dirty="0">
                <a:solidFill>
                  <a:schemeClr val="accent6"/>
                </a:solidFill>
              </a:rPr>
              <a:t>	</a:t>
            </a:r>
            <a:endParaRPr lang="en-IN" sz="1200" dirty="0" smtClean="0">
              <a:solidFill>
                <a:schemeClr val="accent6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solidFill>
                  <a:schemeClr val="accent6"/>
                </a:solidFill>
              </a:rPr>
              <a:t>Financial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solidFill>
                  <a:schemeClr val="accent6"/>
                </a:solidFill>
              </a:rPr>
              <a:t>Travel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200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accent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36357" y="3136929"/>
            <a:ext cx="1830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chemeClr val="accent6"/>
                </a:solidFill>
              </a:rPr>
              <a:t>Recommended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err="1" smtClean="0">
                <a:solidFill>
                  <a:schemeClr val="accent6"/>
                </a:solidFill>
              </a:rPr>
              <a:t>Commu</a:t>
            </a:r>
            <a:r>
              <a:rPr lang="en-IN" sz="1200" dirty="0" smtClean="0">
                <a:solidFill>
                  <a:schemeClr val="accent6"/>
                </a:solidFill>
              </a:rPr>
              <a:t>, IT., Computers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200" dirty="0" smtClean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accent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89159" y="1379187"/>
            <a:ext cx="616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smtClean="0"/>
              <a:t>Transport</a:t>
            </a:r>
            <a:endParaRPr lang="en-IN" sz="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859275" y="2523173"/>
            <a:ext cx="616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smtClean="0"/>
              <a:t>Fin</a:t>
            </a:r>
            <a:endParaRPr lang="en-IN" sz="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842499" y="2747777"/>
            <a:ext cx="469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smtClean="0"/>
              <a:t>Travel</a:t>
            </a:r>
            <a:endParaRPr lang="en-IN" sz="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3070974" y="3455663"/>
            <a:ext cx="8675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Intellectual</a:t>
            </a:r>
            <a:endParaRPr lang="en-IN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3323622" y="3054643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Telecom, </a:t>
            </a:r>
            <a:r>
              <a:rPr lang="en-IN" sz="800" dirty="0" err="1" smtClean="0"/>
              <a:t>Compu</a:t>
            </a:r>
            <a:r>
              <a:rPr lang="en-IN" sz="800" dirty="0" smtClean="0"/>
              <a:t>., IT</a:t>
            </a:r>
            <a:endParaRPr lang="en-IN" sz="800" dirty="0"/>
          </a:p>
        </p:txBody>
      </p:sp>
      <p:pic>
        <p:nvPicPr>
          <p:cNvPr id="1026" name="Picture 2" descr="Image result for ireland fla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885" y="858628"/>
            <a:ext cx="907666" cy="48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6460576" y="1009358"/>
            <a:ext cx="933900" cy="2098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dirty="0" smtClean="0">
                <a:solidFill>
                  <a:srgbClr val="FF0000"/>
                </a:solidFill>
              </a:rPr>
              <a:t>IRELAND</a:t>
            </a:r>
            <a:endParaRPr lang="en-IN" sz="8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34796" y="1331284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smtClean="0"/>
              <a:t>Telecom, </a:t>
            </a:r>
            <a:r>
              <a:rPr lang="en-IN" sz="800" b="1" dirty="0" err="1" smtClean="0"/>
              <a:t>Compu</a:t>
            </a:r>
            <a:r>
              <a:rPr lang="en-IN" sz="800" b="1" dirty="0" smtClean="0"/>
              <a:t>., IT</a:t>
            </a:r>
            <a:endParaRPr lang="en-IN" sz="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9267741" y="3136929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Fin</a:t>
            </a:r>
            <a:endParaRPr lang="en-IN" sz="800" dirty="0"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/>
          <a:lstStyle/>
          <a:p>
            <a:r>
              <a:rPr lang="en-US" dirty="0"/>
              <a:t>https://www.isb.edu/</a:t>
            </a:r>
          </a:p>
        </p:txBody>
      </p:sp>
      <p:pic>
        <p:nvPicPr>
          <p:cNvPr id="27" name="Picture 4" descr="Image result for isb business analytic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55" y="6292617"/>
            <a:ext cx="946090" cy="41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26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BCD5-A183-468F-86D5-E20CBF39824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514601"/>
            <a:ext cx="12192000" cy="173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dirty="0" smtClean="0"/>
              <a:t>1</a:t>
            </a:r>
            <a:endParaRPr lang="en-IN" sz="80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/>
          <a:lstStyle/>
          <a:p>
            <a:r>
              <a:rPr lang="en-US" dirty="0"/>
              <a:t>https://www.isb.edu/</a:t>
            </a:r>
          </a:p>
        </p:txBody>
      </p:sp>
      <p:pic>
        <p:nvPicPr>
          <p:cNvPr id="10" name="Picture 4" descr="Image result for isb business analytic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55" y="6292617"/>
            <a:ext cx="946090" cy="41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12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3"/>
            <a:ext cx="10515600" cy="362265"/>
          </a:xfrm>
        </p:spPr>
        <p:txBody>
          <a:bodyPr anchor="t"/>
          <a:lstStyle/>
          <a:p>
            <a:pPr algn="ctr"/>
            <a:r>
              <a:rPr lang="en-IN" sz="1800" dirty="0" smtClean="0">
                <a:solidFill>
                  <a:srgbClr val="C00000"/>
                </a:solidFill>
                <a:latin typeface="Arial"/>
              </a:rPr>
              <a:t>Cluster 1 </a:t>
            </a:r>
            <a:r>
              <a:rPr lang="en-US" sz="1800" dirty="0" smtClean="0">
                <a:solidFill>
                  <a:srgbClr val="C00000"/>
                </a:solidFill>
                <a:latin typeface="Arial"/>
              </a:rPr>
              <a:t>Services Analysis and Recommendations</a:t>
            </a:r>
            <a:endParaRPr lang="en-IN" sz="1800" b="1" dirty="0">
              <a:solidFill>
                <a:srgbClr val="C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137584" y="9847486"/>
            <a:ext cx="57721" cy="4571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363328"/>
            <a:ext cx="3648889" cy="307519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622" y="2557865"/>
            <a:ext cx="4676683" cy="39417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015" y="2573764"/>
            <a:ext cx="4658764" cy="3925810"/>
          </a:xfrm>
          <a:prstGeom prst="rect">
            <a:avLst/>
          </a:prstGeom>
        </p:spPr>
      </p:pic>
      <p:pic>
        <p:nvPicPr>
          <p:cNvPr id="24" name="Picture 2" descr="Image result for thailand fla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189" y="2903538"/>
            <a:ext cx="777875" cy="53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2869426" y="3324225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rgbClr val="FF0000"/>
                </a:solidFill>
              </a:rPr>
              <a:t>THAILAND</a:t>
            </a:r>
            <a:endParaRPr lang="en-IN" sz="1200" dirty="0">
              <a:solidFill>
                <a:srgbClr val="FF0000"/>
              </a:solidFill>
            </a:endParaRPr>
          </a:p>
        </p:txBody>
      </p:sp>
      <p:pic>
        <p:nvPicPr>
          <p:cNvPr id="26" name="Picture 4" descr="Image result for UAE fla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625" y="2903538"/>
            <a:ext cx="1068342" cy="53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7949647" y="3057371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rgbClr val="FF0000"/>
                </a:solidFill>
              </a:rPr>
              <a:t>UAE</a:t>
            </a:r>
            <a:endParaRPr lang="en-IN" sz="1200" dirty="0">
              <a:solidFill>
                <a:srgbClr val="FF0000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2667" y="3604890"/>
            <a:ext cx="1595928" cy="13070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9647" y="3604890"/>
            <a:ext cx="1737333" cy="9155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23227" y="4459075"/>
            <a:ext cx="1787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chemeClr val="accent6"/>
                </a:solidFill>
              </a:rPr>
              <a:t>Recommended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solidFill>
                  <a:schemeClr val="accent6"/>
                </a:solidFill>
              </a:rPr>
              <a:t>Travel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18187" y="4588733"/>
            <a:ext cx="166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schemeClr val="accent6"/>
                </a:solidFill>
              </a:rPr>
              <a:t>Recommended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solidFill>
                  <a:schemeClr val="accent6"/>
                </a:solidFill>
              </a:rPr>
              <a:t>Travel &amp; Transport</a:t>
            </a:r>
            <a:endParaRPr lang="en-IN" sz="1200" dirty="0">
              <a:solidFill>
                <a:schemeClr val="accent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32683" y="3400748"/>
            <a:ext cx="469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smtClean="0"/>
              <a:t>Travel</a:t>
            </a:r>
            <a:endParaRPr lang="en-IN" sz="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0493955" y="3847208"/>
            <a:ext cx="9590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smtClean="0"/>
              <a:t>Transport</a:t>
            </a:r>
            <a:endParaRPr lang="en-IN" sz="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1268728" y="3954930"/>
            <a:ext cx="469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smtClean="0"/>
              <a:t>Travel</a:t>
            </a:r>
            <a:endParaRPr lang="en-IN" sz="800" b="1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08608"/>
            <a:ext cx="4114800" cy="365125"/>
          </a:xfrm>
        </p:spPr>
        <p:txBody>
          <a:bodyPr/>
          <a:lstStyle/>
          <a:p>
            <a:r>
              <a:rPr lang="en-US" dirty="0"/>
              <a:t>https://www.isb.edu/</a:t>
            </a:r>
          </a:p>
        </p:txBody>
      </p:sp>
      <p:pic>
        <p:nvPicPr>
          <p:cNvPr id="19" name="Picture 4" descr="Image result for isb business analytic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55" y="6292617"/>
            <a:ext cx="946090" cy="41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93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BCD5-A183-468F-86D5-E20CBF39824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429000"/>
            <a:ext cx="12192000" cy="1694329"/>
          </a:xfrm>
          <a:prstGeom prst="rect">
            <a:avLst/>
          </a:prstGeom>
          <a:solidFill>
            <a:schemeClr val="accent4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25875" y="3691388"/>
            <a:ext cx="4540251" cy="1169551"/>
          </a:xfrm>
          <a:prstGeom prst="rect">
            <a:avLst/>
          </a:prstGeom>
          <a:noFill/>
          <a:effectLst>
            <a:outerShdw blurRad="25400" dist="38100" dir="2400000" algn="ctr" rotWithShape="0">
              <a:srgbClr val="000000">
                <a:alpha val="10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THANK YOU</a:t>
            </a:r>
          </a:p>
        </p:txBody>
      </p:sp>
      <p:pic>
        <p:nvPicPr>
          <p:cNvPr id="23" name="Picture 4" descr="Image result for isb business analy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792" y="607497"/>
            <a:ext cx="38100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/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>
                <a:solidFill>
                  <a:schemeClr val="bg1"/>
                </a:solidFill>
              </a:rPr>
              <a:t>https://www.isb.edu/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2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https://www.isb.edu/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65063"/>
            <a:ext cx="2743200" cy="365125"/>
          </a:xfrm>
        </p:spPr>
        <p:txBody>
          <a:bodyPr/>
          <a:lstStyle/>
          <a:p>
            <a:fld id="{3D7FBCD5-A183-468F-86D5-E20CBF3982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8709" y="2514601"/>
            <a:ext cx="12192000" cy="173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dirty="0" smtClean="0"/>
              <a:t>Cluster Analysis</a:t>
            </a:r>
            <a:endParaRPr lang="en-IN" sz="6000" dirty="0"/>
          </a:p>
        </p:txBody>
      </p:sp>
      <p:pic>
        <p:nvPicPr>
          <p:cNvPr id="8" name="Picture 4" descr="Image result for isb business analytic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55" y="6292617"/>
            <a:ext cx="946090" cy="41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07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3"/>
            <a:ext cx="10515600" cy="362265"/>
          </a:xfrm>
        </p:spPr>
        <p:txBody>
          <a:bodyPr anchor="t"/>
          <a:lstStyle/>
          <a:p>
            <a:pPr algn="ctr"/>
            <a:r>
              <a:rPr lang="en-IN" sz="1800" dirty="0" smtClean="0">
                <a:solidFill>
                  <a:srgbClr val="C00000"/>
                </a:solidFill>
                <a:latin typeface="Arial"/>
              </a:rPr>
              <a:t>4 Cluster’s</a:t>
            </a:r>
            <a:endParaRPr lang="en-IN" sz="1800" b="1" dirty="0">
              <a:solidFill>
                <a:srgbClr val="C00000"/>
              </a:solidFill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504826"/>
            <a:ext cx="11172825" cy="5787792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6324599" y="2009775"/>
            <a:ext cx="1295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rgbClr val="FF0000"/>
                </a:solidFill>
              </a:rPr>
              <a:t>USA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219823" y="3607593"/>
            <a:ext cx="2019301" cy="2024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rgbClr val="FF0000"/>
                </a:solidFill>
              </a:rPr>
              <a:t>FRANCE, GERMANY, UK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000749" y="4622005"/>
            <a:ext cx="2886076" cy="178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rgbClr val="FF0000"/>
                </a:solidFill>
              </a:rPr>
              <a:t>India, China, Singapore, Japan, Middle East </a:t>
            </a:r>
            <a:endParaRPr lang="en-IN" sz="1200" dirty="0">
              <a:solidFill>
                <a:srgbClr val="FF0000"/>
              </a:solidFill>
            </a:endParaRPr>
          </a:p>
        </p:txBody>
      </p:sp>
      <p:graphicFrame>
        <p:nvGraphicFramePr>
          <p:cNvPr id="85" name="Table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935817"/>
              </p:ext>
            </p:extLst>
          </p:nvPr>
        </p:nvGraphicFramePr>
        <p:xfrm>
          <a:off x="1841500" y="655083"/>
          <a:ext cx="4622800" cy="1135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76109553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879477381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3187747735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181535993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Cluster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Country Count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Export Value (Billion $)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Avg</a:t>
                      </a:r>
                      <a:r>
                        <a:rPr lang="en-IN" sz="1200" u="none" strike="noStrike" dirty="0">
                          <a:solidFill>
                            <a:schemeClr val="bg1"/>
                          </a:solidFill>
                          <a:effectLst/>
                        </a:rPr>
                        <a:t>/Country (Billion $)</a:t>
                      </a:r>
                      <a:endParaRPr lang="en-IN" sz="12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1589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168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11342.78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67.52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4303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22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23885.91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1085.72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8449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9056.59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3018.86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484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>
                          <a:effectLst/>
                        </a:rPr>
                        <a:t>7710.91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200" u="none" strike="noStrike" dirty="0">
                          <a:effectLst/>
                        </a:rPr>
                        <a:t>7710.91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51551"/>
                  </a:ext>
                </a:extLst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8734425" y="5419725"/>
            <a:ext cx="352425" cy="333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9" name="Oval 8"/>
          <p:cNvSpPr/>
          <p:nvPr/>
        </p:nvSpPr>
        <p:spPr>
          <a:xfrm>
            <a:off x="9867900" y="4407692"/>
            <a:ext cx="619125" cy="607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/>
              <a:t>2</a:t>
            </a:r>
            <a:endParaRPr lang="en-IN" sz="2400" dirty="0"/>
          </a:p>
        </p:txBody>
      </p:sp>
      <p:sp>
        <p:nvSpPr>
          <p:cNvPr id="10" name="Oval 9"/>
          <p:cNvSpPr/>
          <p:nvPr/>
        </p:nvSpPr>
        <p:spPr>
          <a:xfrm>
            <a:off x="9658350" y="2981325"/>
            <a:ext cx="745331" cy="727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/>
              <a:t>3</a:t>
            </a:r>
            <a:endParaRPr lang="en-IN" sz="3200" dirty="0"/>
          </a:p>
        </p:txBody>
      </p:sp>
      <p:sp>
        <p:nvSpPr>
          <p:cNvPr id="11" name="Oval 10"/>
          <p:cNvSpPr/>
          <p:nvPr/>
        </p:nvSpPr>
        <p:spPr>
          <a:xfrm>
            <a:off x="7434262" y="1290636"/>
            <a:ext cx="1300163" cy="1273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 smtClean="0"/>
              <a:t>4</a:t>
            </a:r>
            <a:endParaRPr lang="en-IN" sz="3200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17316"/>
            <a:ext cx="4114800" cy="365125"/>
          </a:xfrm>
        </p:spPr>
        <p:txBody>
          <a:bodyPr/>
          <a:lstStyle/>
          <a:p>
            <a:r>
              <a:rPr lang="en-US" dirty="0"/>
              <a:t>https://www.isb.edu/</a:t>
            </a:r>
          </a:p>
        </p:txBody>
      </p:sp>
      <p:pic>
        <p:nvPicPr>
          <p:cNvPr id="14" name="Picture 4" descr="Image result for isb business analytic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55" y="6292617"/>
            <a:ext cx="946090" cy="41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</p:spPr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6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533" y="3519891"/>
            <a:ext cx="3815362" cy="3234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47" y="115066"/>
            <a:ext cx="10515600" cy="1325563"/>
          </a:xfrm>
        </p:spPr>
        <p:txBody>
          <a:bodyPr/>
          <a:lstStyle/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  <a:latin typeface="Arial"/>
              </a:rPr>
              <a:t>Graph Analysis</a:t>
            </a:r>
            <a:endParaRPr lang="en-IN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www.domain.com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BCD5-A183-468F-86D5-E20CBF39824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2" y="827308"/>
            <a:ext cx="4031359" cy="3582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01272" y="593181"/>
            <a:ext cx="33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 4 (USA)</a:t>
            </a:r>
            <a:endParaRPr lang="en-IN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805" y="488599"/>
            <a:ext cx="3737148" cy="331139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279777" y="193641"/>
            <a:ext cx="33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 3(FRANCE, GERMANY, UK)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587" y="3530210"/>
            <a:ext cx="3495589" cy="321343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59746" y="4587673"/>
            <a:ext cx="2731129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 is doing business across all cluster countries</a:t>
            </a:r>
            <a:endParaRPr lang="en-IN" sz="14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359879" y="762919"/>
            <a:ext cx="2731129" cy="12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France, Germany, UK majority doing business with USA, Developed and Developing countries compared to under developed countries.</a:t>
            </a:r>
            <a:endParaRPr lang="en-IN" sz="14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Footer Placeholder 4"/>
          <p:cNvSpPr txBox="1">
            <a:spLocks/>
          </p:cNvSpPr>
          <p:nvPr/>
        </p:nvSpPr>
        <p:spPr>
          <a:xfrm>
            <a:off x="4191000" y="65087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https://www.isb.edu/</a:t>
            </a:r>
            <a:endParaRPr lang="en-US" dirty="0"/>
          </a:p>
        </p:txBody>
      </p:sp>
      <p:pic>
        <p:nvPicPr>
          <p:cNvPr id="21" name="Picture 4" descr="Image result for isb business analytic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55" y="6292617"/>
            <a:ext cx="946090" cy="41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44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BCD5-A183-468F-86D5-E20CBF39824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23" y="1041801"/>
            <a:ext cx="3322155" cy="33783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68" y="2679575"/>
            <a:ext cx="4177419" cy="3481185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647247" y="11506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accent6">
                    <a:lumMod val="75000"/>
                  </a:schemeClr>
                </a:solidFill>
                <a:latin typeface="Arial"/>
              </a:rPr>
              <a:t>Graph Analysis</a:t>
            </a:r>
            <a:endParaRPr lang="en-IN" sz="3200" dirty="0"/>
          </a:p>
        </p:txBody>
      </p:sp>
      <p:sp>
        <p:nvSpPr>
          <p:cNvPr id="13" name="Rectangle 12"/>
          <p:cNvSpPr/>
          <p:nvPr/>
        </p:nvSpPr>
        <p:spPr>
          <a:xfrm>
            <a:off x="838200" y="658578"/>
            <a:ext cx="33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 2</a:t>
            </a:r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806" y="2833372"/>
            <a:ext cx="3860687" cy="37055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436858"/>
            <a:ext cx="3909694" cy="324648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995061" y="658578"/>
            <a:ext cx="33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 1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5629496" y="1294743"/>
            <a:ext cx="2731129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 Developing countries majority doing business with Developing countries.</a:t>
            </a:r>
            <a:endParaRPr lang="en-IN" sz="14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2146" y="4506594"/>
            <a:ext cx="1714279" cy="1234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Cluster2 (Developing countries) doing business across all 4 clusters.</a:t>
            </a:r>
            <a:endParaRPr lang="en-IN" sz="14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/>
          <a:lstStyle/>
          <a:p>
            <a:r>
              <a:rPr lang="en-US" dirty="0"/>
              <a:t>https://www.isb.edu/</a:t>
            </a:r>
          </a:p>
        </p:txBody>
      </p:sp>
      <p:pic>
        <p:nvPicPr>
          <p:cNvPr id="21" name="Picture 4" descr="Image result for isb business analytic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55" y="6292617"/>
            <a:ext cx="946090" cy="41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31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BCD5-A183-468F-86D5-E20CBF39824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47247" y="11506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solidFill>
                  <a:schemeClr val="accent6">
                    <a:lumMod val="75000"/>
                  </a:schemeClr>
                </a:solidFill>
                <a:latin typeface="Arial"/>
              </a:rPr>
              <a:t>Graph Analysis</a:t>
            </a:r>
            <a:endParaRPr lang="en-IN" sz="3200" dirty="0"/>
          </a:p>
        </p:txBody>
      </p:sp>
      <p:sp>
        <p:nvSpPr>
          <p:cNvPr id="16" name="Rectangle 15"/>
          <p:cNvSpPr/>
          <p:nvPr/>
        </p:nvSpPr>
        <p:spPr>
          <a:xfrm>
            <a:off x="1375086" y="669413"/>
            <a:ext cx="33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Within Cluster 1</a:t>
            </a:r>
            <a:endParaRPr lang="en-IN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629"/>
            <a:ext cx="5015563" cy="42673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146" y="1506465"/>
            <a:ext cx="4063740" cy="366413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609121" y="669413"/>
            <a:ext cx="33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Within Cluster 2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414" y="2224502"/>
            <a:ext cx="2895135" cy="279157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316920" y="669413"/>
            <a:ext cx="3384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Within Cluster 3</a:t>
            </a:r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2952971" y="5679315"/>
            <a:ext cx="7543579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countries are well connected within clusters.</a:t>
            </a:r>
            <a:endParaRPr lang="en-IN" sz="14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/>
          <a:lstStyle/>
          <a:p>
            <a:r>
              <a:rPr lang="en-US" dirty="0"/>
              <a:t>https://www.isb.edu/</a:t>
            </a:r>
          </a:p>
        </p:txBody>
      </p:sp>
      <p:pic>
        <p:nvPicPr>
          <p:cNvPr id="22" name="Picture 4" descr="Image result for isb business analytic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55" y="6292617"/>
            <a:ext cx="946090" cy="41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26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3"/>
            <a:ext cx="10515600" cy="362265"/>
          </a:xfrm>
        </p:spPr>
        <p:txBody>
          <a:bodyPr anchor="t"/>
          <a:lstStyle/>
          <a:p>
            <a:pPr algn="ctr"/>
            <a:r>
              <a:rPr lang="en-IN" sz="1800" smtClean="0">
                <a:solidFill>
                  <a:srgbClr val="C00000"/>
                </a:solidFill>
                <a:latin typeface="Arial"/>
              </a:rPr>
              <a:t>Cluster’s </a:t>
            </a:r>
            <a:r>
              <a:rPr lang="en-US" sz="1800" smtClean="0">
                <a:solidFill>
                  <a:srgbClr val="C00000"/>
                </a:solidFill>
                <a:latin typeface="Arial"/>
              </a:rPr>
              <a:t>Overview</a:t>
            </a:r>
            <a:endParaRPr lang="en-IN" sz="1800" b="1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Company Logo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BCD5-A183-468F-86D5-E20CBF39824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65" y="363328"/>
            <a:ext cx="3956548" cy="30588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528" y="363328"/>
            <a:ext cx="3879465" cy="30243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43" y="3570462"/>
            <a:ext cx="3956548" cy="30642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528" y="3570462"/>
            <a:ext cx="3879465" cy="29596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628" y="3570462"/>
            <a:ext cx="1022245" cy="29287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5439" y="500443"/>
            <a:ext cx="978915" cy="450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151" y="675300"/>
            <a:ext cx="1259587" cy="15066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6273114" y="252549"/>
            <a:ext cx="10182" cy="61830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05743" y="3444364"/>
            <a:ext cx="10900353" cy="393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79037" y="3646405"/>
            <a:ext cx="1097500" cy="2634006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2217" y="1440255"/>
            <a:ext cx="278674" cy="3014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4</a:t>
            </a:r>
            <a:endParaRPr lang="en-IN" dirty="0"/>
          </a:p>
        </p:txBody>
      </p:sp>
      <p:sp>
        <p:nvSpPr>
          <p:cNvPr id="32" name="Rectangle 31"/>
          <p:cNvSpPr/>
          <p:nvPr/>
        </p:nvSpPr>
        <p:spPr>
          <a:xfrm>
            <a:off x="6413195" y="4880454"/>
            <a:ext cx="278674" cy="3014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33" name="Rectangle 32"/>
          <p:cNvSpPr/>
          <p:nvPr/>
        </p:nvSpPr>
        <p:spPr>
          <a:xfrm>
            <a:off x="322217" y="4884115"/>
            <a:ext cx="278674" cy="3014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</a:t>
            </a:r>
            <a:endParaRPr lang="en-IN" dirty="0"/>
          </a:p>
        </p:txBody>
      </p:sp>
      <p:sp>
        <p:nvSpPr>
          <p:cNvPr id="34" name="Rectangle 33"/>
          <p:cNvSpPr/>
          <p:nvPr/>
        </p:nvSpPr>
        <p:spPr>
          <a:xfrm>
            <a:off x="6413195" y="1439279"/>
            <a:ext cx="278674" cy="3014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IN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04404"/>
            <a:ext cx="4114800" cy="365125"/>
          </a:xfrm>
        </p:spPr>
        <p:txBody>
          <a:bodyPr/>
          <a:lstStyle/>
          <a:p>
            <a:r>
              <a:rPr lang="en-US" dirty="0"/>
              <a:t>https://www.isb.edu/</a:t>
            </a:r>
          </a:p>
        </p:txBody>
      </p:sp>
      <p:pic>
        <p:nvPicPr>
          <p:cNvPr id="21" name="Picture 4" descr="Image result for isb business analytic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55" y="6292617"/>
            <a:ext cx="946090" cy="41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40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FBCD5-A183-468F-86D5-E20CBF39824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514601"/>
            <a:ext cx="12192000" cy="173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0" dirty="0" smtClean="0"/>
              <a:t>3 &amp; 4</a:t>
            </a:r>
            <a:endParaRPr lang="en-IN" sz="800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/>
          <a:lstStyle/>
          <a:p>
            <a:r>
              <a:rPr lang="en-US" dirty="0"/>
              <a:t>https://www.isb.edu/</a:t>
            </a:r>
          </a:p>
        </p:txBody>
      </p:sp>
      <p:pic>
        <p:nvPicPr>
          <p:cNvPr id="9" name="Picture 4" descr="Image result for isb business analytic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55" y="6292617"/>
            <a:ext cx="946090" cy="41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21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3"/>
            <a:ext cx="10515600" cy="362265"/>
          </a:xfrm>
        </p:spPr>
        <p:txBody>
          <a:bodyPr anchor="t"/>
          <a:lstStyle/>
          <a:p>
            <a:pPr algn="ctr"/>
            <a:r>
              <a:rPr lang="en-IN" sz="1800" dirty="0" smtClean="0">
                <a:solidFill>
                  <a:srgbClr val="C00000"/>
                </a:solidFill>
                <a:latin typeface="Arial"/>
              </a:rPr>
              <a:t>Cluster 4 </a:t>
            </a:r>
            <a:r>
              <a:rPr lang="en-US" sz="1800" dirty="0" smtClean="0">
                <a:solidFill>
                  <a:srgbClr val="C00000"/>
                </a:solidFill>
                <a:latin typeface="Arial"/>
              </a:rPr>
              <a:t>Services Analysis and Recommendations</a:t>
            </a:r>
            <a:endParaRPr lang="en-IN" sz="1800" b="1" dirty="0">
              <a:solidFill>
                <a:srgbClr val="C0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46" y="457884"/>
            <a:ext cx="7393577" cy="4691079"/>
          </a:xfrm>
          <a:prstGeom prst="rect">
            <a:avLst/>
          </a:prstGeom>
        </p:spPr>
      </p:pic>
      <p:pic>
        <p:nvPicPr>
          <p:cNvPr id="2052" name="Picture 4" descr="Image result for USA fla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78" y="563043"/>
            <a:ext cx="729853" cy="38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1300195" y="608119"/>
            <a:ext cx="765981" cy="1420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 smtClean="0">
                <a:solidFill>
                  <a:srgbClr val="002060"/>
                </a:solidFill>
              </a:rPr>
              <a:t>USA</a:t>
            </a:r>
            <a:endParaRPr lang="en-IN" sz="1200" b="1" dirty="0">
              <a:solidFill>
                <a:srgbClr val="00206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846" y="1750958"/>
            <a:ext cx="2174758" cy="213448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595912" y="5273072"/>
            <a:ext cx="55729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/>
              <a:t>All Services are showing uptrend.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/>
              <a:t>Highest % Change – Travel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smtClean="0"/>
              <a:t>Recommended Services – Travel, Fin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867259" y="1151762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smtClean="0"/>
              <a:t>Travel</a:t>
            </a:r>
            <a:endParaRPr lang="en-IN" sz="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445220" y="2146484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Intellectual</a:t>
            </a:r>
            <a:endParaRPr lang="en-IN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0" y="2545279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b="1" dirty="0" smtClean="0"/>
              <a:t>Fin</a:t>
            </a:r>
            <a:endParaRPr lang="en-IN" sz="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225286" y="3051359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Transport</a:t>
            </a:r>
            <a:endParaRPr lang="en-IN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6518039" y="3669998"/>
            <a:ext cx="13015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 smtClean="0"/>
              <a:t>Telecom, </a:t>
            </a:r>
            <a:r>
              <a:rPr lang="en-IN" sz="800" dirty="0" err="1" smtClean="0"/>
              <a:t>Compu</a:t>
            </a:r>
            <a:r>
              <a:rPr lang="en-IN" sz="800" dirty="0" smtClean="0"/>
              <a:t>, IT</a:t>
            </a:r>
            <a:endParaRPr lang="en-IN" sz="800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</p:spPr>
        <p:txBody>
          <a:bodyPr/>
          <a:lstStyle/>
          <a:p>
            <a:r>
              <a:rPr lang="en-US" dirty="0"/>
              <a:t>https://www.isb.edu/</a:t>
            </a:r>
          </a:p>
        </p:txBody>
      </p:sp>
      <p:pic>
        <p:nvPicPr>
          <p:cNvPr id="16" name="Picture 4" descr="Image result for isb business analytic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55" y="6292617"/>
            <a:ext cx="946090" cy="41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66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3">
      <a:dk1>
        <a:sysClr val="windowText" lastClr="000000"/>
      </a:dk1>
      <a:lt1>
        <a:sysClr val="window" lastClr="FFFFFF"/>
      </a:lt1>
      <a:dk2>
        <a:srgbClr val="757070"/>
      </a:dk2>
      <a:lt2>
        <a:srgbClr val="DADFE1"/>
      </a:lt2>
      <a:accent1>
        <a:srgbClr val="D64541"/>
      </a:accent1>
      <a:accent2>
        <a:srgbClr val="19B5FE"/>
      </a:accent2>
      <a:accent3>
        <a:srgbClr val="36D7B7"/>
      </a:accent3>
      <a:accent4>
        <a:srgbClr val="D2527F"/>
      </a:accent4>
      <a:accent5>
        <a:srgbClr val="F2784B"/>
      </a:accent5>
      <a:accent6>
        <a:srgbClr val="9B59B6"/>
      </a:accent6>
      <a:hlink>
        <a:srgbClr val="0563C1"/>
      </a:hlink>
      <a:folHlink>
        <a:srgbClr val="954F72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-plan-production-google-themecolor-normal.pptx" id="{0BE645E2-DAA0-4600-A6B7-6DA99E8CD46C}" vid="{EE7ADE95-3706-448A-AA47-C16233F381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2313</TotalTime>
  <Words>512</Words>
  <Application>Microsoft Office PowerPoint</Application>
  <PresentationFormat>Widescreen</PresentationFormat>
  <Paragraphs>208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4 Cluster’s</vt:lpstr>
      <vt:lpstr>Graph Analysis</vt:lpstr>
      <vt:lpstr>PowerPoint Presentation</vt:lpstr>
      <vt:lpstr>PowerPoint Presentation</vt:lpstr>
      <vt:lpstr>Cluster’s Overview</vt:lpstr>
      <vt:lpstr>PowerPoint Presentation</vt:lpstr>
      <vt:lpstr>Cluster 4 Services Analysis and Recommendations</vt:lpstr>
      <vt:lpstr>Cluster 3 Services Analysis and Recommendations</vt:lpstr>
      <vt:lpstr>PowerPoint Presentation</vt:lpstr>
      <vt:lpstr>Cluster 2 – Champion’s</vt:lpstr>
      <vt:lpstr>Cluster 2 – Rival’s</vt:lpstr>
      <vt:lpstr>Cluster 2 Services Analysis and Recommendations</vt:lpstr>
      <vt:lpstr>Cluster 2 Services Analysis and Recommendations</vt:lpstr>
      <vt:lpstr>PowerPoint Presentation</vt:lpstr>
      <vt:lpstr>Cluster 1 Services Analysis and 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faris</dc:creator>
  <cp:lastModifiedBy>Narendra Kolhe</cp:lastModifiedBy>
  <cp:revision>208</cp:revision>
  <dcterms:created xsi:type="dcterms:W3CDTF">2015-12-28T12:51:04Z</dcterms:created>
  <dcterms:modified xsi:type="dcterms:W3CDTF">2018-10-06T15:49:49Z</dcterms:modified>
</cp:coreProperties>
</file>